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5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6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8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D3E5482-6BF8-4C28-BF92-B6C794D83FF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Toulouse Graduate School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F5DC6E-A11E-4921-9FEF-7944030FF13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43A9F3-BD8B-4BC3-902A-13DEAEB6B63C}" type="datetime1">
              <a:rPr lang="en-US" smtClean="0"/>
              <a:t>8/23/2022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EE430C-DEA9-4B42-9344-6CCB7302DDF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2022 Fall Workshop Catalog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BD46B5-B2DD-479B-9F1D-2318988B8D8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5A904B-90FD-4925-99C9-05AD30556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688794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Toulouse Graduate School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2E367-20F8-4C87-AE51-39F8E42A53CD}" type="datetime1">
              <a:rPr lang="en-US" smtClean="0"/>
              <a:t>8/23/2022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2022 Fall Workshop Catalog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A59CA5-A208-48A9-8AC2-BCA0E1E83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323723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E433D-726A-481A-A3E5-71DE100487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90EB71-1C43-4351-BA82-7C745BB524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649875-0F04-4178-8A41-8DC4F948A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74A20-0ABD-495A-ACF8-450555368F95}" type="datetime1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650E1C-0C82-4278-9E50-261F83D71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 Fall Workshop Catalog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3AC5-B1F2-408C-B9FA-C77A27656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EE26-5266-40DF-B894-AE1E691A2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155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061C1-D1A8-4598-B06F-23794046E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257D56-BC44-40AE-97D6-DBE3890974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762F49-7020-4858-9FEA-4AFFD5C7F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EA289-95F3-4F39-A689-6D25B8E4005F}" type="datetime1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143C4A-C492-4FBF-987B-F9739A772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 Fall Workshop Catalog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BA6877-2D0A-4740-9431-F30D4BED6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EE26-5266-40DF-B894-AE1E691A2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738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8CC05F-9D71-48E6-9832-113D83EA84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C149A9-D97D-41C2-A717-81E555F8C5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8366F0-ECEA-4CF1-AD31-AC6F278CD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CB213-D753-4E17-90BC-2E929CB3006C}" type="datetime1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DBFCA0-3962-49F3-8B14-4C9854E63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 Fall Workshop Catalog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F13FDF-6B7A-455F-9317-73F2C4E0E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EE26-5266-40DF-B894-AE1E691A2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606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41A9B-EDCB-45CA-812C-C9900FD86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DAB757-B314-489A-8216-39C5E5CB98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0C7750-A1B7-4E5D-AB07-583BC87B9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DB425-224F-4B4F-9164-E9F0C8B8074A}" type="datetime1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C6D5F0-E291-4E56-AABF-91370D817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 Fall Workshop Catalog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B0704-B1FB-4060-86FC-1A60C430D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EE26-5266-40DF-B894-AE1E691A2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611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02C12-F370-45F0-92DF-748493CD9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F7068D-4D3E-480F-AB79-4E507D3CCB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B9D003-8332-4D9C-BEF8-D06B98BA9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A049C-9E1F-46A5-899F-60FD10CEB828}" type="datetime1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0656E8-8263-405E-B27A-F6ECDFCAB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 Fall Workshop Catalog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943022-A5E2-4D37-A58A-78D4F1F96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EE26-5266-40DF-B894-AE1E691A2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872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5D8FE-1962-4C70-A4B6-5BF12670C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40E4FD-13F9-4C39-B15B-20C1FB37CD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3AF6B2-D748-44D1-9A77-42966B0532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BF77CF-B80D-403D-8603-128075DAF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69707-B959-4FC9-8AFC-C473DF074EF7}" type="datetime1">
              <a:rPr lang="en-US" smtClean="0"/>
              <a:t>8/23/2022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BAE81A-24D3-49E2-8E0A-FF37C1B5F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 Fall Workshop Catalog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565DCF-172B-45D3-9B55-1D3104D5D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EE26-5266-40DF-B894-AE1E691A2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943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F0677-A96E-45D5-B40E-AEE3786FD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C917AC-8103-4EB8-9AB9-E8471ECD1C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28EF90-C97E-4D91-9EB7-989CAC47AD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B285CD-EAC4-4A38-8B03-0C7BDD3786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55FE80-BF98-4CE6-935E-3290FC8FDB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5C8C86-24FA-4D0C-975F-C653FA256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B6272-32AE-4667-BCBA-585983F1C1C1}" type="datetime1">
              <a:rPr lang="en-US" smtClean="0"/>
              <a:t>8/23/2022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864B4D-56B6-458E-A563-72BBBBF17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 Fall Workshop Catalog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A17A63-C8A3-4D74-B79D-7577AF863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EE26-5266-40DF-B894-AE1E691A2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139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3F597-FBAD-481D-A8F3-2B231CC2B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935DE9-C232-4382-9E36-305B8457D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8A2D8-8775-4146-B56D-86A01A5B2ADE}" type="datetime1">
              <a:rPr lang="en-US" smtClean="0"/>
              <a:t>8/23/2022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3BB425-19F0-44AE-A7B1-60086C71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 Fall Workshop Catalog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17D7FC-C68B-4F89-BF9E-A912326D2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EE26-5266-40DF-B894-AE1E691A2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977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2DED6E-EB50-4503-902B-C6FED78B9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BA710-785A-4F05-B448-1DB501292CC0}" type="datetime1">
              <a:rPr lang="en-US" smtClean="0"/>
              <a:t>8/23/2022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847E8B-D291-49A7-9988-68699DAE8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 Fall Workshop Catalog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675292-CDB1-4723-9F94-C36026B3B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EE26-5266-40DF-B894-AE1E691A2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966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82A42-5778-4F19-A0DA-88B5CA751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E22973-E5CD-4230-BE03-3730615BD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EAFDAC-0EDC-4819-B1B4-469CE95067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247EC-3325-4444-80C3-26816C07D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D01F8-D875-401E-8539-1B5C7778649D}" type="datetime1">
              <a:rPr lang="en-US" smtClean="0"/>
              <a:t>8/23/2022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8255AC-1D7A-43B2-999E-BCCE0E6BA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 Fall Workshop Catalog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639165-2147-4019-AAF2-D39BB3552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EE26-5266-40DF-B894-AE1E691A2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351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B6951-332A-423D-8634-4E3C9AED1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199C9B-085A-4CE7-BF92-07F786F731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E86A00-5608-4A35-8444-72C3876521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F37F03-C281-40AE-8686-E31A45B4D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22FBE-42C2-4377-B9F0-D4B86A991EBE}" type="datetime1">
              <a:rPr lang="en-US" smtClean="0"/>
              <a:t>8/23/2022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C12BD2-90FC-4C65-9C41-7A4B36FA0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 Fall Workshop Catalog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A230CE-3F8E-4DC9-A0FE-878AFEF41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EE26-5266-40DF-B894-AE1E691A2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476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3689FB-6454-4DC2-A65B-1D5D7B62E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7F4B2C-96E6-4020-812E-2E9FA8A1F5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7C634-8CDF-42EF-A354-012C392690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3D062-92A1-4846-AC46-DBF4B29A3BE0}" type="datetime1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A26EB2-19FE-43C1-94EA-C7FD98FF60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2022 Fall Workshop Catalog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07DC99-5359-44F8-A01A-2930B1D777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EEE26-5266-40DF-B894-AE1E691A2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629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10" Type="http://schemas.openxmlformats.org/officeDocument/2006/relationships/slide" Target="slide10.xml"/><Relationship Id="rId4" Type="http://schemas.openxmlformats.org/officeDocument/2006/relationships/slide" Target="slide4.xml"/><Relationship Id="rId9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gs.unt.edu/workshop/understanding-plagiarism-2" TargetMode="External"/><Relationship Id="rId2" Type="http://schemas.openxmlformats.org/officeDocument/2006/relationships/hyperlink" Target="https://tgs.unt.edu/workshop/academic-writing-international-students-4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gs.unt.edu/workshop/writing-literature-review-4" TargetMode="External"/><Relationship Id="rId4" Type="http://schemas.openxmlformats.org/officeDocument/2006/relationships/hyperlink" Target="https://tgs.unt.edu/workshop/academic-writing-style-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gs.unt.edu/workshop/what-library-can-do-you-2" TargetMode="External"/><Relationship Id="rId2" Type="http://schemas.openxmlformats.org/officeDocument/2006/relationships/hyperlink" Target="https://tgs.unt.edu/workshop/introduction-refworks-jennifer-rowe%C2%A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gs.unt.edu/workshop/mindful-study-break-brea-henson-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gs.unt.edu/workshop/networking-and-personal-branding-workshop-graduate-students" TargetMode="External"/><Relationship Id="rId2" Type="http://schemas.openxmlformats.org/officeDocument/2006/relationships/hyperlink" Target="https://tgs.unt.edu/workshop/resume-writing-workshop-graduate-student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gs.unt.edu/workshop/curriculum-vitae-worksho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gs.unt.edu/workshop/3mt%C2%AE-prep-workshop-3" TargetMode="External"/><Relationship Id="rId2" Type="http://schemas.openxmlformats.org/officeDocument/2006/relationships/hyperlink" Target="https://tgs.unt.edu/workshop/3mt%C2%AE-informational-workshop-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gs.unt.edu/eagle-thesis-dissertation-boot-camp" TargetMode="External"/><Relationship Id="rId5" Type="http://schemas.openxmlformats.org/officeDocument/2006/relationships/hyperlink" Target="https://tgs.unt.edu/workshop/external-funding-workshop-1" TargetMode="External"/><Relationship Id="rId4" Type="http://schemas.openxmlformats.org/officeDocument/2006/relationships/hyperlink" Target="https://tgs.unt.edu/workshop/student-success-international-student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tgs.unt.edu/workshop/strengths-and-styles-w-dr-stem" TargetMode="External"/><Relationship Id="rId2" Type="http://schemas.openxmlformats.org/officeDocument/2006/relationships/hyperlink" Target="https://tgs.unt.edu/workshop/grit-overview-cts-services-w-dr-ste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gs.unt.edu/workshop/thriving-graduate-school-group-space-w-dr-stem-29" TargetMode="External"/><Relationship Id="rId5" Type="http://schemas.openxmlformats.org/officeDocument/2006/relationships/hyperlink" Target="https://tgs.unt.edu/workshop/imposter-syndrome-w-dr-stem-1" TargetMode="External"/><Relationship Id="rId4" Type="http://schemas.openxmlformats.org/officeDocument/2006/relationships/hyperlink" Target="https://tgs.unt.edu/workshop/collaborative-learning-w-dr-stem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gs.unt.edu/workshop/coi-conflict-interest" TargetMode="External"/><Relationship Id="rId2" Type="http://schemas.openxmlformats.org/officeDocument/2006/relationships/hyperlink" Target="https://tgs.unt.edu/workshop/irb-human-subjects-research-0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gs.unt.edu/workshop/biosafety-0" TargetMode="External"/><Relationship Id="rId4" Type="http://schemas.openxmlformats.org/officeDocument/2006/relationships/hyperlink" Target="https://tgs.unt.edu/workshop/international-affiliation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tgs.unt.edu/workshop/eliciting-stories-field-approaches-conducting-ethnographic-fieldnotes-and-participant-0" TargetMode="External"/><Relationship Id="rId2" Type="http://schemas.openxmlformats.org/officeDocument/2006/relationships/hyperlink" Target="https://tgs.unt.edu/workshop/installing-r-and-setting-local-directory-orc-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gs.unt.edu/workshop/introduction-qualtrics-getting-started-implementing-core-functions-and-exporting-usable-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27">
            <a:extLst>
              <a:ext uri="{FF2B5EF4-FFF2-40B4-BE49-F238E27FC236}">
                <a16:creationId xmlns:a16="http://schemas.microsoft.com/office/drawing/2014/main" id="{9C7E0A2C-7C0A-4AAC-B3B0-6C12B2EBAE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2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A24492-D12B-4C21-9C4B-1AC7B2B388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0338"/>
            <a:ext cx="9144000" cy="1563686"/>
          </a:xfrm>
        </p:spPr>
        <p:txBody>
          <a:bodyPr>
            <a:normAutofit/>
          </a:bodyPr>
          <a:lstStyle/>
          <a:p>
            <a:r>
              <a:rPr lang="en-US" sz="4000" dirty="0"/>
              <a:t>Professional Development Series</a:t>
            </a:r>
          </a:p>
          <a:p>
            <a:r>
              <a:rPr lang="en-US" sz="4000" dirty="0"/>
              <a:t>Fall 2022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AF99662B-D6CD-49FE-A7D2-BE4EBD3505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004" r="18004"/>
          <a:stretch/>
        </p:blipFill>
        <p:spPr>
          <a:xfrm>
            <a:off x="640080" y="1217660"/>
            <a:ext cx="10833801" cy="241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87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6AB33354-5302-409E-90BF-4E7A98AFB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231450-A7DD-4FF6-BC5C-9CB8D82C8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165014"/>
            <a:ext cx="3796306" cy="4666206"/>
          </a:xfrm>
        </p:spPr>
        <p:txBody>
          <a:bodyPr anchor="ctr">
            <a:normAutofit/>
          </a:bodyPr>
          <a:lstStyle/>
          <a:p>
            <a:r>
              <a:rPr lang="en-US" sz="4800" b="1" dirty="0"/>
              <a:t>Student Money Management</a:t>
            </a:r>
            <a:br>
              <a:rPr lang="en-US" sz="4800" b="1" dirty="0"/>
            </a:br>
            <a:r>
              <a:rPr lang="en-US" sz="4800" b="1" dirty="0"/>
              <a:t>Center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C66A8B6-1F6E-4FCC-93B9-B9986B6FD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576" y="5945955"/>
            <a:ext cx="12109423" cy="525780"/>
            <a:chOff x="82576" y="5945955"/>
            <a:chExt cx="12109423" cy="52578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AF7C4FD-65AD-4BBE-886A-D2E923F94C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103361" y="6131892"/>
              <a:ext cx="524256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BA8278B-6DF7-481F-B1FA-FFE7D6C3C7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5998176" y="277912"/>
              <a:ext cx="524256" cy="1186339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91DC0-857F-4515-96C8-7F6462086C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7840" y="1165014"/>
            <a:ext cx="5625253" cy="4666206"/>
          </a:xfrm>
        </p:spPr>
        <p:txBody>
          <a:bodyPr anchor="ctr">
            <a:normAutofit/>
          </a:bodyPr>
          <a:lstStyle/>
          <a:p>
            <a:r>
              <a:rPr lang="en-US" sz="2000" dirty="0"/>
              <a:t>Financial Intelligence Training (FIT) Series</a:t>
            </a:r>
          </a:p>
          <a:p>
            <a:pPr lvl="1"/>
            <a:r>
              <a:rPr lang="en-US" sz="1600" dirty="0"/>
              <a:t>Tuesday, October 10 at 2:00 pm</a:t>
            </a:r>
          </a:p>
          <a:p>
            <a:pPr lvl="1"/>
            <a:r>
              <a:rPr lang="en-US" sz="1600" dirty="0"/>
              <a:t>Tuesday, October 18 at 2:00 pm</a:t>
            </a:r>
          </a:p>
          <a:p>
            <a:pPr lvl="1"/>
            <a:r>
              <a:rPr lang="en-US" sz="1600" dirty="0"/>
              <a:t>Tuesday, October 25 at 2:00 pm</a:t>
            </a:r>
          </a:p>
          <a:p>
            <a:r>
              <a:rPr lang="en-US" sz="2000" dirty="0"/>
              <a:t>Eagle Take Off Talk: Salary Negotiations</a:t>
            </a:r>
          </a:p>
          <a:p>
            <a:pPr lvl="1"/>
            <a:r>
              <a:rPr lang="en-US" sz="1600" dirty="0"/>
              <a:t>Wednesday, October 19 at 1:30 pm</a:t>
            </a:r>
          </a:p>
          <a:p>
            <a:r>
              <a:rPr lang="en-US" sz="2000" dirty="0"/>
              <a:t>Fall Cash Festival</a:t>
            </a:r>
          </a:p>
          <a:p>
            <a:pPr lvl="1"/>
            <a:r>
              <a:rPr lang="en-US" sz="1600" dirty="0"/>
              <a:t>Monday, October 3 through Friday, October 7</a:t>
            </a:r>
          </a:p>
          <a:p>
            <a:r>
              <a:rPr lang="en-US" sz="2000" dirty="0"/>
              <a:t>Financial Wellness Coaching </a:t>
            </a:r>
          </a:p>
          <a:p>
            <a:pPr lvl="1"/>
            <a:r>
              <a:rPr lang="en-US" sz="1600" dirty="0"/>
              <a:t>Ongoing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8C08A7-37ED-4066-A4E3-6F7EE51E86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4C874AE-4FEB-4797-88A1-95FF85147B9B}" type="datetime1">
              <a:rPr lang="en-US" smtClean="0"/>
              <a:pPr>
                <a:spcAft>
                  <a:spcPts val="600"/>
                </a:spcAft>
              </a:pPr>
              <a:t>8/23/2022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360BD2-A73A-4F3B-9951-73E15BBDC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24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2022 Fall Workshop Catalog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71BA57-59FE-4458-B6CC-E2B4435A9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BCEEE26-5266-40DF-B894-AE1E691A214C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016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11FF06-505C-49D7-986C-271FE41EACB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45064" y="525982"/>
            <a:ext cx="4282983" cy="12003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kern="1200" dirty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Upcoming Workshops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1E6B67-8B35-47FD-881D-68411519DAC4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645066" y="2031101"/>
            <a:ext cx="4282984" cy="35119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dirty="0"/>
              <a:t>These events and more are found on the Toulouse Graduate School’s event calendar.</a:t>
            </a:r>
          </a:p>
          <a:p>
            <a:pPr marL="0" indent="0">
              <a:buNone/>
            </a:pPr>
            <a:r>
              <a:rPr lang="en-US" dirty="0"/>
              <a:t>Please visit often.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Qr code&#10;&#10;Description automatically generated">
            <a:extLst>
              <a:ext uri="{FF2B5EF4-FFF2-40B4-BE49-F238E27FC236}">
                <a16:creationId xmlns:a16="http://schemas.microsoft.com/office/drawing/2014/main" id="{8165C4EE-ED80-4E8F-8DCA-995877875B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021" y="650494"/>
            <a:ext cx="4565451" cy="53241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5695A3-33FE-4E78-B58C-0EBD30458C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064" y="6492240"/>
            <a:ext cx="293633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8040EEC-A3AA-428B-8257-43A4C1894CC6}" type="datetime1">
              <a:rPr lang="en-US" smtClean="0"/>
              <a:pPr>
                <a:spcAft>
                  <a:spcPts val="600"/>
                </a:spcAft>
              </a:pPr>
              <a:t>8/23/2022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A876AF-8E9C-46ED-BCB6-BBACDD7EC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24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2022 Fall Workshop Catalog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A7E54-A73B-4DB2-9363-80344BA6B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BCEEE26-5266-40DF-B894-AE1E691A214C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893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39">
            <a:extLst>
              <a:ext uri="{FF2B5EF4-FFF2-40B4-BE49-F238E27FC236}">
                <a16:creationId xmlns:a16="http://schemas.microsoft.com/office/drawing/2014/main" id="{CABF4529-0B82-460D-AB8E-28AA07058F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19CDF0-AE35-40BC-AA0B-D53637DB4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8841" y="679730"/>
            <a:ext cx="3951414" cy="37870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/>
              <a:t>Thank you!</a:t>
            </a:r>
            <a:endParaRPr lang="en-US" sz="6000" dirty="0"/>
          </a:p>
        </p:txBody>
      </p:sp>
      <p:sp>
        <p:nvSpPr>
          <p:cNvPr id="49" name="Rectangle 41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605660" y="145634"/>
            <a:ext cx="1715478" cy="692679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3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23" y="269325"/>
            <a:ext cx="6116779" cy="61719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he UNT Eagle Statue on the Denton Campus">
            <a:extLst>
              <a:ext uri="{FF2B5EF4-FFF2-40B4-BE49-F238E27FC236}">
                <a16:creationId xmlns:a16="http://schemas.microsoft.com/office/drawing/2014/main" id="{E39FA558-B75E-43C4-90F5-9454E195A0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50" r="1" b="14617"/>
          <a:stretch/>
        </p:blipFill>
        <p:spPr>
          <a:xfrm>
            <a:off x="942597" y="538941"/>
            <a:ext cx="5608830" cy="5632704"/>
          </a:xfrm>
          <a:prstGeom prst="rect">
            <a:avLst/>
          </a:prstGeom>
        </p:spPr>
      </p:pic>
      <p:sp>
        <p:nvSpPr>
          <p:cNvPr id="51" name="Rectangle 45">
            <a:extLst>
              <a:ext uri="{FF2B5EF4-FFF2-40B4-BE49-F238E27FC236}">
                <a16:creationId xmlns:a16="http://schemas.microsoft.com/office/drawing/2014/main" id="{6CF143E5-57C3-46A3-91A2-EDAA7A8E6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80788" y="2754068"/>
            <a:ext cx="149016" cy="17099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8466BB-4A12-4B78-BCAB-4B24E1CD7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DD07-E795-444D-A4EC-83C24CE2278C}" type="datetime1">
              <a:rPr lang="en-US" smtClean="0"/>
              <a:t>8/23/2022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003959-E6F4-4C0C-8479-509E0044C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 Fall Workshop Catalog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1998BD-8292-419E-ADF1-85C1B22C1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EE26-5266-40DF-B894-AE1E691A214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001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black and white mortarboard with the quote, &quot;It always seems impossible until it is done.&quot;&#10;&#10;">
            <a:extLst>
              <a:ext uri="{FF2B5EF4-FFF2-40B4-BE49-F238E27FC236}">
                <a16:creationId xmlns:a16="http://schemas.microsoft.com/office/drawing/2014/main" id="{310D5874-C198-4019-BF52-1AFA568B6BA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5" r="10374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CB2A10-ED5D-46FF-9ED6-355BA25E4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257800" cy="1899912"/>
          </a:xfrm>
        </p:spPr>
        <p:txBody>
          <a:bodyPr>
            <a:normAutofit/>
          </a:bodyPr>
          <a:lstStyle/>
          <a:p>
            <a:r>
              <a:rPr lang="en-US" sz="4800" b="1" dirty="0"/>
              <a:t>Table of 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11D8F2-564C-4F51-B73D-09EF98D8A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5257800" cy="3742762"/>
          </a:xfrm>
        </p:spPr>
        <p:txBody>
          <a:bodyPr>
            <a:normAutofit/>
          </a:bodyPr>
          <a:lstStyle/>
          <a:p>
            <a:r>
              <a:rPr lang="en-US" sz="2000" dirty="0">
                <a:hlinkClick r:id="rId3" action="ppaction://hlinksldjump"/>
              </a:rPr>
              <a:t>Writing Center</a:t>
            </a:r>
            <a:endParaRPr lang="en-US" sz="2000" dirty="0"/>
          </a:p>
          <a:p>
            <a:r>
              <a:rPr lang="en-US" sz="2000" dirty="0">
                <a:hlinkClick r:id="rId4" action="ppaction://hlinksldjump"/>
              </a:rPr>
              <a:t>University Libraries</a:t>
            </a:r>
            <a:endParaRPr lang="en-US" sz="2000" dirty="0"/>
          </a:p>
          <a:p>
            <a:r>
              <a:rPr lang="en-US" sz="2000" dirty="0">
                <a:hlinkClick r:id="rId5" action="ppaction://hlinksldjump"/>
              </a:rPr>
              <a:t>UNT Career Center</a:t>
            </a:r>
            <a:endParaRPr lang="en-US" sz="2000" dirty="0"/>
          </a:p>
          <a:p>
            <a:r>
              <a:rPr lang="en-US" sz="2000" dirty="0">
                <a:hlinkClick r:id="rId6" action="ppaction://hlinksldjump"/>
              </a:rPr>
              <a:t>Toulouse Graduate School</a:t>
            </a:r>
            <a:endParaRPr lang="en-US" sz="2000" dirty="0"/>
          </a:p>
          <a:p>
            <a:r>
              <a:rPr lang="en-US" sz="2000" dirty="0">
                <a:hlinkClick r:id="rId7" action="ppaction://hlinksldjump"/>
              </a:rPr>
              <a:t>Counseling and Testing Services </a:t>
            </a:r>
            <a:endParaRPr lang="en-US" sz="2000" dirty="0"/>
          </a:p>
          <a:p>
            <a:r>
              <a:rPr lang="en-US" sz="2000" dirty="0">
                <a:hlinkClick r:id="rId8" action="ppaction://hlinksldjump"/>
              </a:rPr>
              <a:t>Responsible Conduct of Research</a:t>
            </a:r>
            <a:endParaRPr lang="en-US" sz="2000" dirty="0"/>
          </a:p>
          <a:p>
            <a:r>
              <a:rPr lang="en-US" sz="2000" dirty="0">
                <a:hlinkClick r:id="rId9" action="ppaction://hlinksldjump"/>
              </a:rPr>
              <a:t>Office of Research and Consulting</a:t>
            </a:r>
            <a:endParaRPr lang="en-US" sz="2000" dirty="0"/>
          </a:p>
          <a:p>
            <a:r>
              <a:rPr lang="en-US" sz="2000" dirty="0">
                <a:hlinkClick r:id="rId10" action="ppaction://hlinksldjump"/>
              </a:rPr>
              <a:t>Student Money Management Center</a:t>
            </a:r>
            <a:endParaRPr lang="en-US" sz="2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FD6B3D-5360-4705-A3FF-062BC262D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6508-1DD9-414B-B3CE-FEA429CE79BB}" type="datetime1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5995AB-EFE8-4232-9BA7-16FFFFFE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2022 Fall Workshop Catalog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7477FC-2F5B-4AB6-8F24-6AA0660B5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EE26-5266-40DF-B894-AE1E691A214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441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6AB33354-5302-409E-90BF-4E7A98AFB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54C403-3287-45BA-9596-8112C2267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165014"/>
            <a:ext cx="3796306" cy="4666206"/>
          </a:xfrm>
        </p:spPr>
        <p:txBody>
          <a:bodyPr anchor="ctr">
            <a:normAutofit/>
          </a:bodyPr>
          <a:lstStyle/>
          <a:p>
            <a:r>
              <a:rPr lang="en-US" sz="4800" b="1"/>
              <a:t>Writing Center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0C66A8B6-1F6E-4FCC-93B9-B9986B6FD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576" y="5945955"/>
            <a:ext cx="12109423" cy="525780"/>
            <a:chOff x="82576" y="5945955"/>
            <a:chExt cx="12109423" cy="525780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CAF7C4FD-65AD-4BBE-886A-D2E923F94C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103361" y="6131892"/>
              <a:ext cx="524256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1BA8278B-6DF7-481F-B1FA-FFE7D6C3C7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5998176" y="277912"/>
              <a:ext cx="524256" cy="1186339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3" name="Rectangle 82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E3304-C676-48EB-AFA1-007E4ED0FF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7840" y="1165014"/>
            <a:ext cx="5625253" cy="4666206"/>
          </a:xfrm>
        </p:spPr>
        <p:txBody>
          <a:bodyPr anchor="ctr">
            <a:normAutofit/>
          </a:bodyPr>
          <a:lstStyle/>
          <a:p>
            <a:r>
              <a:rPr lang="en-US" sz="2000">
                <a:hlinkClick r:id="rId2"/>
              </a:rPr>
              <a:t>Academic Writing for International Students</a:t>
            </a:r>
            <a:endParaRPr lang="en-US" sz="2000"/>
          </a:p>
          <a:p>
            <a:pPr lvl="1"/>
            <a:r>
              <a:rPr lang="en-US" sz="2000"/>
              <a:t>Tuesday, September 13 at Noon</a:t>
            </a:r>
          </a:p>
          <a:p>
            <a:r>
              <a:rPr lang="en-US" sz="2000">
                <a:hlinkClick r:id="rId3"/>
              </a:rPr>
              <a:t>Understanding Plagiarism </a:t>
            </a:r>
            <a:endParaRPr lang="en-US" sz="2000"/>
          </a:p>
          <a:p>
            <a:pPr lvl="1"/>
            <a:r>
              <a:rPr lang="en-US" sz="2000"/>
              <a:t>Tuesday, October 11 at Noon</a:t>
            </a:r>
          </a:p>
          <a:p>
            <a:r>
              <a:rPr lang="en-US" sz="2000">
                <a:hlinkClick r:id="rId4"/>
              </a:rPr>
              <a:t>Academic Writing Style</a:t>
            </a:r>
            <a:endParaRPr lang="en-US" sz="2000"/>
          </a:p>
          <a:p>
            <a:pPr lvl="1"/>
            <a:r>
              <a:rPr lang="en-US" sz="2000"/>
              <a:t>Tuesday, October 18 at Noon</a:t>
            </a:r>
          </a:p>
          <a:p>
            <a:r>
              <a:rPr lang="en-US" sz="2000">
                <a:hlinkClick r:id="rId5"/>
              </a:rPr>
              <a:t>Writing the Literature Review</a:t>
            </a:r>
            <a:endParaRPr lang="en-US" sz="2000"/>
          </a:p>
          <a:p>
            <a:pPr lvl="1"/>
            <a:r>
              <a:rPr lang="en-US" sz="2000"/>
              <a:t>Tuesday, November 15 at Noon</a:t>
            </a:r>
          </a:p>
          <a:p>
            <a:r>
              <a:rPr lang="en-US" sz="2000">
                <a:hlinkClick r:id="rId5"/>
              </a:rPr>
              <a:t>Preparing Materials for The Academic Job</a:t>
            </a:r>
            <a:endParaRPr lang="en-US" sz="2000"/>
          </a:p>
          <a:p>
            <a:pPr lvl="1"/>
            <a:r>
              <a:rPr lang="en-US" sz="2000"/>
              <a:t>Tuesday, November 29 at Noon</a:t>
            </a:r>
          </a:p>
          <a:p>
            <a:endParaRPr lang="en-US" sz="200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63AEBD-DB13-4FE5-8E1C-5082810514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C8392A-D060-4969-BF63-FCD605E6A1A3}" type="datetime1">
              <a:rPr lang="en-US" smtClean="0"/>
              <a:pPr>
                <a:spcAft>
                  <a:spcPts val="600"/>
                </a:spcAft>
              </a:pPr>
              <a:t>8/23/2022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ECDBD-2944-4BFD-A584-539A9128D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24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2022 Fall Workshop Catalog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E38955-23F7-4850-83B1-EB4F1EC0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BCEEE26-5266-40DF-B894-AE1E691A214C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06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9" name="Rectangle 68">
            <a:extLst>
              <a:ext uri="{FF2B5EF4-FFF2-40B4-BE49-F238E27FC236}">
                <a16:creationId xmlns:a16="http://schemas.microsoft.com/office/drawing/2014/main" id="{6AB33354-5302-409E-90BF-4E7A98AFB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BBB8189-8AE3-40DD-B38C-A7BA41992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165014"/>
            <a:ext cx="3796306" cy="4666206"/>
          </a:xfrm>
        </p:spPr>
        <p:txBody>
          <a:bodyPr anchor="ctr">
            <a:normAutofit/>
          </a:bodyPr>
          <a:lstStyle/>
          <a:p>
            <a:r>
              <a:rPr lang="en-US" sz="4800" b="1"/>
              <a:t>UNT Libraries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0C66A8B6-1F6E-4FCC-93B9-B9986B6FD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576" y="5945955"/>
            <a:ext cx="12109423" cy="525780"/>
            <a:chOff x="82576" y="5945955"/>
            <a:chExt cx="12109423" cy="525780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CAF7C4FD-65AD-4BBE-886A-D2E923F94C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103361" y="6131892"/>
              <a:ext cx="524256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1BA8278B-6DF7-481F-B1FA-FFE7D6C3C7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5998176" y="277912"/>
              <a:ext cx="524256" cy="1186339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5" name="Rectangle 74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3069CC-78F7-4F49-B782-866DD36D6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7840" y="1165014"/>
            <a:ext cx="5625253" cy="4666206"/>
          </a:xfrm>
        </p:spPr>
        <p:txBody>
          <a:bodyPr anchor="ctr">
            <a:normAutofit/>
          </a:bodyPr>
          <a:lstStyle/>
          <a:p>
            <a:r>
              <a:rPr lang="en-US" sz="2000">
                <a:hlinkClick r:id="rId2"/>
              </a:rPr>
              <a:t>Introduction to RefWorks</a:t>
            </a:r>
            <a:endParaRPr lang="en-US" sz="2000"/>
          </a:p>
          <a:p>
            <a:pPr lvl="1"/>
            <a:r>
              <a:rPr lang="en-US" sz="2000"/>
              <a:t>Thursday, September 15 at 10:00 am</a:t>
            </a:r>
          </a:p>
          <a:p>
            <a:r>
              <a:rPr lang="en-US" sz="2000">
                <a:hlinkClick r:id="rId2"/>
              </a:rPr>
              <a:t>Interlibrary Loan and Document Delivery</a:t>
            </a:r>
            <a:endParaRPr lang="en-US" sz="2000"/>
          </a:p>
          <a:p>
            <a:pPr lvl="1"/>
            <a:r>
              <a:rPr lang="en-US" sz="2000"/>
              <a:t>Thursday, September 22 at 2:00 pm</a:t>
            </a:r>
          </a:p>
          <a:p>
            <a:r>
              <a:rPr lang="en-US" sz="2000">
                <a:hlinkClick r:id="rId3"/>
              </a:rPr>
              <a:t>What the Libraries Can Do for YOU</a:t>
            </a:r>
            <a:endParaRPr lang="en-US" sz="2000"/>
          </a:p>
          <a:p>
            <a:pPr lvl="1"/>
            <a:r>
              <a:rPr lang="en-US" sz="2000"/>
              <a:t>Thursday, October 6 at 2:00 pm</a:t>
            </a:r>
          </a:p>
          <a:p>
            <a:r>
              <a:rPr lang="en-US" sz="2000">
                <a:hlinkClick r:id="rId4"/>
              </a:rPr>
              <a:t>Mindful Study Break</a:t>
            </a:r>
            <a:endParaRPr lang="en-US" sz="2000"/>
          </a:p>
          <a:p>
            <a:pPr lvl="1"/>
            <a:r>
              <a:rPr lang="en-US" sz="2000"/>
              <a:t>Friday, December 9 at 2:00 pm</a:t>
            </a:r>
          </a:p>
          <a:p>
            <a:pPr lvl="1"/>
            <a:r>
              <a:rPr lang="en-US" sz="2000"/>
              <a:t>Monday, December 12 at 5:00 pm</a:t>
            </a:r>
          </a:p>
          <a:p>
            <a:pPr marL="0" indent="0">
              <a:buNone/>
            </a:pPr>
            <a:endParaRPr lang="en-US" sz="200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C41986-18AE-4743-A603-86D271AC49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9CE7780-6C73-4854-A7C8-E1AC968D1A12}" type="datetime1">
              <a:rPr lang="en-US" smtClean="0"/>
              <a:pPr>
                <a:spcAft>
                  <a:spcPts val="600"/>
                </a:spcAft>
              </a:pPr>
              <a:t>8/23/2022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1A5158-AF74-4879-9771-EBA230A0E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24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2022 Fall Workshop Catalog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65E30E-2A5E-43BE-9C37-557C77942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BCEEE26-5266-40DF-B894-AE1E691A214C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251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6" name="Rectangle 65">
            <a:extLst>
              <a:ext uri="{FF2B5EF4-FFF2-40B4-BE49-F238E27FC236}">
                <a16:creationId xmlns:a16="http://schemas.microsoft.com/office/drawing/2014/main" id="{6AB33354-5302-409E-90BF-4E7A98AFB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DF1D51-EB04-4295-91B9-DB54832F8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165014"/>
            <a:ext cx="3796306" cy="466620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1"/>
              <a:t>UNT Career Center</a:t>
            </a:r>
            <a:endParaRPr lang="en-US" sz="4800" b="1" dirty="0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0C66A8B6-1F6E-4FCC-93B9-B9986B6FD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576" y="5945955"/>
            <a:ext cx="12109423" cy="525780"/>
            <a:chOff x="82576" y="5945955"/>
            <a:chExt cx="12109423" cy="525780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CAF7C4FD-65AD-4BBE-886A-D2E923F94C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103361" y="6131892"/>
              <a:ext cx="524256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1BA8278B-6DF7-481F-B1FA-FFE7D6C3C7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5998176" y="277912"/>
              <a:ext cx="524256" cy="1186339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2" name="Rectangle 71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1FFCFD3-B115-3D42-EE42-40C4A2B56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7840" y="1165014"/>
            <a:ext cx="5625253" cy="4666206"/>
          </a:xfrm>
        </p:spPr>
        <p:txBody>
          <a:bodyPr anchor="ctr">
            <a:normAutofit/>
          </a:bodyPr>
          <a:lstStyle/>
          <a:p>
            <a:r>
              <a:rPr lang="en-US" sz="2000" dirty="0">
                <a:hlinkClick r:id="rId2"/>
              </a:rPr>
              <a:t>Resume Workshop for Graduate Students</a:t>
            </a:r>
            <a:endParaRPr lang="en-US" sz="2000" dirty="0"/>
          </a:p>
          <a:p>
            <a:pPr lvl="1"/>
            <a:r>
              <a:rPr lang="en-US" sz="2000" dirty="0"/>
              <a:t>Tuesday, September 20 at 3:30 pm</a:t>
            </a:r>
          </a:p>
          <a:p>
            <a:r>
              <a:rPr lang="en-US" sz="2000" dirty="0">
                <a:hlinkClick r:id="rId3"/>
              </a:rPr>
              <a:t>Networking and Personal Branding Workshop for Graduate Students</a:t>
            </a:r>
            <a:endParaRPr lang="en-US" sz="2000" dirty="0"/>
          </a:p>
          <a:p>
            <a:pPr lvl="1"/>
            <a:r>
              <a:rPr lang="en-US" sz="2000" dirty="0"/>
              <a:t>Tuesday, October 18 at 3:30 pm</a:t>
            </a:r>
          </a:p>
          <a:p>
            <a:r>
              <a:rPr lang="en-US" sz="2000" b="0" i="0" u="none" strike="noStrike" dirty="0">
                <a:effectLst/>
                <a:latin typeface="Calibri" panose="020F0502020204030204" pitchFamily="34" charset="0"/>
                <a:hlinkClick r:id="rId4"/>
              </a:rPr>
              <a:t>Curriculum Vitae (CV) Workshop</a:t>
            </a:r>
            <a:r>
              <a:rPr lang="en-US" sz="2000" dirty="0">
                <a:effectLst/>
                <a:hlinkClick r:id="rId4"/>
              </a:rPr>
              <a:t> </a:t>
            </a:r>
            <a:endParaRPr lang="en-US" sz="2000" dirty="0">
              <a:effectLst/>
            </a:endParaRPr>
          </a:p>
          <a:p>
            <a:pPr lvl="1"/>
            <a:r>
              <a:rPr lang="en-US" sz="2000" dirty="0"/>
              <a:t>Tuesday, November 8 at 3:30 pm</a:t>
            </a:r>
          </a:p>
          <a:p>
            <a:endParaRPr lang="en-US" sz="20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F31096-579F-4D87-BDEB-8BE2E9CDC3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D5B3CE8-AA25-4D1D-B0D7-10BEA5AC105D}" type="datetime1">
              <a:rPr lang="en-US" smtClean="0"/>
              <a:pPr>
                <a:spcAft>
                  <a:spcPts val="600"/>
                </a:spcAft>
              </a:pPr>
              <a:t>8/23/2022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BD863F-D5C5-4836-AE2E-B3DF3889B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24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2022 Fall Workshop Catalog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9BDB50-3209-4975-8E17-660D0BE48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BCEEE26-5266-40DF-B894-AE1E691A214C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294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6AB33354-5302-409E-90BF-4E7A98AFB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3A96DB-EC86-468C-AD9B-DF4C73F3E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165014"/>
            <a:ext cx="3796306" cy="4666206"/>
          </a:xfrm>
        </p:spPr>
        <p:txBody>
          <a:bodyPr anchor="ctr">
            <a:normAutofit/>
          </a:bodyPr>
          <a:lstStyle/>
          <a:p>
            <a:r>
              <a:rPr lang="en-US" sz="4800" b="1" dirty="0"/>
              <a:t>Toulouse Graduate School 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C66A8B6-1F6E-4FCC-93B9-B9986B6FD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576" y="5945955"/>
            <a:ext cx="12109423" cy="525780"/>
            <a:chOff x="82576" y="5945955"/>
            <a:chExt cx="12109423" cy="525780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CAF7C4FD-65AD-4BBE-886A-D2E923F94C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103361" y="6131892"/>
              <a:ext cx="524256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1BA8278B-6DF7-481F-B1FA-FFE7D6C3C7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5998176" y="277912"/>
              <a:ext cx="524256" cy="1186339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04CD635-DE99-F6A5-6B16-D673D393F6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7840" y="1165014"/>
            <a:ext cx="5625253" cy="4666206"/>
          </a:xfrm>
        </p:spPr>
        <p:txBody>
          <a:bodyPr anchor="ctr">
            <a:normAutofit/>
          </a:bodyPr>
          <a:lstStyle/>
          <a:p>
            <a:r>
              <a:rPr lang="en-US" sz="2000" dirty="0">
                <a:hlinkClick r:id="rId2"/>
              </a:rPr>
              <a:t>3MT Informational Workshop</a:t>
            </a:r>
            <a:endParaRPr lang="en-US" sz="2000" dirty="0"/>
          </a:p>
          <a:p>
            <a:pPr lvl="1"/>
            <a:r>
              <a:rPr lang="en-US" sz="2000" dirty="0"/>
              <a:t>Tuesday, September 27 at 3:30 pm</a:t>
            </a:r>
          </a:p>
          <a:p>
            <a:r>
              <a:rPr lang="en-US" sz="2000" dirty="0">
                <a:hlinkClick r:id="rId3"/>
              </a:rPr>
              <a:t>3MT Prep Workshop</a:t>
            </a:r>
            <a:endParaRPr lang="en-US" sz="2000" dirty="0"/>
          </a:p>
          <a:p>
            <a:pPr lvl="1"/>
            <a:r>
              <a:rPr lang="en-US" sz="2000" dirty="0"/>
              <a:t>Wednesday, October 12 at 2:30 pm</a:t>
            </a:r>
          </a:p>
          <a:p>
            <a:r>
              <a:rPr lang="en-US" sz="2000" dirty="0">
                <a:hlinkClick r:id="rId4"/>
              </a:rPr>
              <a:t>Student Success for International Students</a:t>
            </a:r>
            <a:endParaRPr lang="en-US" sz="2000" dirty="0"/>
          </a:p>
          <a:p>
            <a:pPr lvl="1"/>
            <a:r>
              <a:rPr lang="en-US" sz="2000" dirty="0"/>
              <a:t>Tuesday, September 13 at 10:00 am</a:t>
            </a:r>
          </a:p>
          <a:p>
            <a:r>
              <a:rPr lang="en-US" sz="2000" dirty="0">
                <a:hlinkClick r:id="rId5"/>
              </a:rPr>
              <a:t>How to Write a Winning Grant Proposal</a:t>
            </a:r>
            <a:endParaRPr lang="en-US" sz="2000" dirty="0"/>
          </a:p>
          <a:p>
            <a:pPr lvl="1"/>
            <a:r>
              <a:rPr lang="en-US" sz="2000" dirty="0"/>
              <a:t>Monday, September 28 at 3:00 pm</a:t>
            </a:r>
          </a:p>
          <a:p>
            <a:r>
              <a:rPr lang="en-US" sz="2000" dirty="0">
                <a:hlinkClick r:id="rId6"/>
              </a:rPr>
              <a:t>Eagle Thesis Dissertation Boot Camp</a:t>
            </a:r>
            <a:endParaRPr lang="en-US" sz="2000" dirty="0"/>
          </a:p>
          <a:p>
            <a:pPr lvl="1"/>
            <a:r>
              <a:rPr lang="en-US" sz="2000" dirty="0"/>
              <a:t>September 28, 29, 30 at 8:30 am</a:t>
            </a:r>
          </a:p>
          <a:p>
            <a:pPr lvl="1"/>
            <a:r>
              <a:rPr lang="en-US" sz="2000" dirty="0"/>
              <a:t>October 28, 29, 30 at 8:30 am</a:t>
            </a:r>
          </a:p>
          <a:p>
            <a:pPr lvl="1"/>
            <a:r>
              <a:rPr lang="en-US" sz="2000" dirty="0"/>
              <a:t>November 16, 17, 18 at 8:30 am</a:t>
            </a:r>
          </a:p>
          <a:p>
            <a:endParaRPr lang="en-US" sz="20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14A565-D5AA-4184-93F4-F1A2FECACD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B3DCA6D-EC0C-4324-A697-9B2F47DC9E9B}" type="datetime1">
              <a:rPr lang="en-US" smtClean="0"/>
              <a:pPr>
                <a:spcAft>
                  <a:spcPts val="600"/>
                </a:spcAft>
              </a:pPr>
              <a:t>8/23/2022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12530F-51B4-498F-81FF-2157F6844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24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2022 Fall Workshop Catalog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C051A5-A40E-4686-B50F-E39906DE8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BCEEE26-5266-40DF-B894-AE1E691A214C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049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6AB33354-5302-409E-90BF-4E7A98AFB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BEB5AC-3762-4555-AFC8-6D6EDD60B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165014"/>
            <a:ext cx="3796306" cy="4666206"/>
          </a:xfrm>
        </p:spPr>
        <p:txBody>
          <a:bodyPr anchor="ctr">
            <a:normAutofit/>
          </a:bodyPr>
          <a:lstStyle/>
          <a:p>
            <a:r>
              <a:rPr lang="en-US" sz="4800" b="1"/>
              <a:t>Counseling and </a:t>
            </a:r>
            <a:br>
              <a:rPr lang="en-US" sz="4800" b="1"/>
            </a:br>
            <a:r>
              <a:rPr lang="en-US" sz="4800" b="1"/>
              <a:t>Testing Services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C66A8B6-1F6E-4FCC-93B9-B9986B6FD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576" y="5945955"/>
            <a:ext cx="12109423" cy="525780"/>
            <a:chOff x="82576" y="5945955"/>
            <a:chExt cx="12109423" cy="52578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AF7C4FD-65AD-4BBE-886A-D2E923F94C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103361" y="6131892"/>
              <a:ext cx="524256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1BA8278B-6DF7-481F-B1FA-FFE7D6C3C7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5998176" y="277912"/>
              <a:ext cx="524256" cy="1186339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C9B4C82-2696-EABF-B3D6-4BBFFED7F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7840" y="1165014"/>
            <a:ext cx="5625253" cy="4666206"/>
          </a:xfrm>
        </p:spPr>
        <p:txBody>
          <a:bodyPr anchor="ctr">
            <a:normAutofit/>
          </a:bodyPr>
          <a:lstStyle/>
          <a:p>
            <a:r>
              <a:rPr lang="en-US" sz="2000">
                <a:hlinkClick r:id="rId2"/>
              </a:rPr>
              <a:t>G.R.I.T / Overview of CTS Services</a:t>
            </a:r>
            <a:endParaRPr lang="en-US" sz="2000"/>
          </a:p>
          <a:p>
            <a:pPr lvl="1"/>
            <a:r>
              <a:rPr lang="en-US" sz="2000"/>
              <a:t>Wednesday, September 28 at 3:00 pm</a:t>
            </a:r>
          </a:p>
          <a:p>
            <a:r>
              <a:rPr lang="en-US" sz="2000">
                <a:hlinkClick r:id="rId3"/>
              </a:rPr>
              <a:t>Strengths and Style</a:t>
            </a:r>
            <a:endParaRPr lang="en-US" sz="2000"/>
          </a:p>
          <a:p>
            <a:pPr lvl="1"/>
            <a:r>
              <a:rPr lang="en-US" sz="2000"/>
              <a:t>Wednesday, October 19 at 3:00 pm</a:t>
            </a:r>
          </a:p>
          <a:p>
            <a:r>
              <a:rPr lang="en-US" sz="2000">
                <a:hlinkClick r:id="rId4"/>
              </a:rPr>
              <a:t>Collaborative Learning</a:t>
            </a:r>
            <a:endParaRPr lang="en-US" sz="2000"/>
          </a:p>
          <a:p>
            <a:pPr lvl="1"/>
            <a:r>
              <a:rPr lang="en-US" sz="2000"/>
              <a:t>Wednesday, October 26 at 3:00 pm</a:t>
            </a:r>
          </a:p>
          <a:p>
            <a:r>
              <a:rPr lang="en-US" sz="2000">
                <a:hlinkClick r:id="rId5"/>
              </a:rPr>
              <a:t>Imposter Syndrome</a:t>
            </a:r>
            <a:endParaRPr lang="en-US" sz="2000"/>
          </a:p>
          <a:p>
            <a:pPr lvl="1"/>
            <a:r>
              <a:rPr lang="en-US" sz="2000"/>
              <a:t>Wednesday, November 16 at 3:00 pm</a:t>
            </a:r>
          </a:p>
          <a:p>
            <a:r>
              <a:rPr lang="en-US" sz="2000">
                <a:hlinkClick r:id="rId6"/>
              </a:rPr>
              <a:t>Thriving in Grad School </a:t>
            </a:r>
            <a:endParaRPr lang="en-US" sz="2000"/>
          </a:p>
          <a:p>
            <a:pPr lvl="1"/>
            <a:r>
              <a:rPr lang="en-US" sz="2000"/>
              <a:t>Bi-Weekly starting September 8 at 3:00 pm</a:t>
            </a:r>
          </a:p>
          <a:p>
            <a:endParaRPr lang="en-US" sz="200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6EA1BC-7108-413D-8BEE-B198C62D3A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7500AF5-A359-43EE-95FA-D2822BA38E45}" type="datetime1">
              <a:rPr lang="en-US" smtClean="0"/>
              <a:pPr>
                <a:spcAft>
                  <a:spcPts val="600"/>
                </a:spcAft>
              </a:pPr>
              <a:t>8/23/2022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C56A0E-8604-410C-AD99-D919285BF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24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2022 Fall Workshop Catalog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B53F43-03B6-45C0-B201-3EE14E8B9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BCEEE26-5266-40DF-B894-AE1E691A214C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562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6AB33354-5302-409E-90BF-4E7A98AFB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9C5516-68AF-44B2-8CB4-6949DACD6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165014"/>
            <a:ext cx="3796306" cy="4666206"/>
          </a:xfrm>
        </p:spPr>
        <p:txBody>
          <a:bodyPr anchor="ctr">
            <a:normAutofit/>
          </a:bodyPr>
          <a:lstStyle/>
          <a:p>
            <a:r>
              <a:rPr lang="en-US" sz="4800" b="1" dirty="0"/>
              <a:t>Responsible Conduct of Research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C66A8B6-1F6E-4FCC-93B9-B9986B6FD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576" y="5945955"/>
            <a:ext cx="12109423" cy="525780"/>
            <a:chOff x="82576" y="5945955"/>
            <a:chExt cx="12109423" cy="52578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AF7C4FD-65AD-4BBE-886A-D2E923F94C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103361" y="6131892"/>
              <a:ext cx="524256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1BA8278B-6DF7-481F-B1FA-FFE7D6C3C7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5998176" y="277912"/>
              <a:ext cx="524256" cy="1186339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9779849-57E1-2B8F-D0E2-CC0339A54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7840" y="1165014"/>
            <a:ext cx="5625253" cy="4666206"/>
          </a:xfrm>
        </p:spPr>
        <p:txBody>
          <a:bodyPr anchor="ctr">
            <a:normAutofit/>
          </a:bodyPr>
          <a:lstStyle/>
          <a:p>
            <a:r>
              <a:rPr lang="en-US" sz="2000">
                <a:hlinkClick r:id="rId2"/>
              </a:rPr>
              <a:t>IRB- Human Subjects Research </a:t>
            </a:r>
            <a:endParaRPr lang="en-US" sz="2000"/>
          </a:p>
          <a:p>
            <a:pPr lvl="1"/>
            <a:r>
              <a:rPr lang="en-US" sz="2000"/>
              <a:t>Tuesday, September 13 at 2:00 pm</a:t>
            </a:r>
          </a:p>
          <a:p>
            <a:r>
              <a:rPr lang="en-US" sz="2000">
                <a:hlinkClick r:id="rId3"/>
              </a:rPr>
              <a:t>COI- Conflict of Interest</a:t>
            </a:r>
            <a:endParaRPr lang="en-US" sz="2000"/>
          </a:p>
          <a:p>
            <a:pPr lvl="1"/>
            <a:r>
              <a:rPr lang="en-US" sz="2000"/>
              <a:t>Tuesday, September 27 at 2:00 pm</a:t>
            </a:r>
          </a:p>
          <a:p>
            <a:r>
              <a:rPr lang="en-US" sz="2000">
                <a:hlinkClick r:id="rId4"/>
              </a:rPr>
              <a:t>Biosafety</a:t>
            </a:r>
            <a:r>
              <a:rPr lang="en-US" sz="2000"/>
              <a:t> </a:t>
            </a:r>
          </a:p>
          <a:p>
            <a:pPr lvl="1"/>
            <a:r>
              <a:rPr lang="en-US" sz="2000"/>
              <a:t>Tuesday, October 25 at 2:00 pm</a:t>
            </a:r>
          </a:p>
          <a:p>
            <a:r>
              <a:rPr lang="en-US" sz="2000">
                <a:hlinkClick r:id="rId5"/>
              </a:rPr>
              <a:t>International Affiliations </a:t>
            </a:r>
            <a:endParaRPr lang="en-US" sz="2000"/>
          </a:p>
          <a:p>
            <a:pPr lvl="1"/>
            <a:r>
              <a:rPr lang="en-US" sz="2000"/>
              <a:t>Tuesday, November 29 at 2:00 pm</a:t>
            </a:r>
          </a:p>
          <a:p>
            <a:endParaRPr lang="en-US" sz="200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FE6E8F-B200-44BE-84A7-84D06B7F35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819DFF0-B480-4860-9BA8-3B146B8D2DF6}" type="datetime1">
              <a:rPr lang="en-US" smtClean="0"/>
              <a:pPr>
                <a:spcAft>
                  <a:spcPts val="600"/>
                </a:spcAft>
              </a:pPr>
              <a:t>8/23/2022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C87B0E-8C57-46D0-9FC8-EE3659448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24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2022 Fall Workshop Catalog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211AD4-84C8-4F63-9DF9-58C284B11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BCEEE26-5266-40DF-B894-AE1E691A214C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170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6AB33354-5302-409E-90BF-4E7A98AFB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2EDDDB-F28B-4B2D-A97C-CB49B8A5B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165014"/>
            <a:ext cx="3796306" cy="4666206"/>
          </a:xfrm>
        </p:spPr>
        <p:txBody>
          <a:bodyPr anchor="ctr">
            <a:normAutofit/>
          </a:bodyPr>
          <a:lstStyle/>
          <a:p>
            <a:r>
              <a:rPr lang="en-US" sz="4800" b="1" dirty="0"/>
              <a:t>Office of Research and Consulting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C66A8B6-1F6E-4FCC-93B9-B9986B6FD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576" y="5945955"/>
            <a:ext cx="12109423" cy="525780"/>
            <a:chOff x="82576" y="5945955"/>
            <a:chExt cx="12109423" cy="52578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AF7C4FD-65AD-4BBE-886A-D2E923F94C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103361" y="6131892"/>
              <a:ext cx="524256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BA8278B-6DF7-481F-B1FA-FFE7D6C3C7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5998176" y="277912"/>
              <a:ext cx="524256" cy="1186339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0F818D-E883-4C89-A0AF-42DDE3E37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7840" y="1165014"/>
            <a:ext cx="5625253" cy="466620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700" b="1" dirty="0"/>
              <a:t>ORC Speaker Series</a:t>
            </a:r>
          </a:p>
          <a:p>
            <a:r>
              <a:rPr lang="en-US" sz="1700" dirty="0">
                <a:hlinkClick r:id="rId2"/>
              </a:rPr>
              <a:t>Moving From SPSS to R </a:t>
            </a:r>
            <a:r>
              <a:rPr lang="en-US" sz="1700" dirty="0"/>
              <a:t>(4 Part Series)</a:t>
            </a:r>
          </a:p>
          <a:p>
            <a:pPr lvl="1"/>
            <a:r>
              <a:rPr lang="en-US" sz="1700" dirty="0"/>
              <a:t>Wednesday, September 14 at 4:00 pm</a:t>
            </a:r>
          </a:p>
          <a:p>
            <a:pPr lvl="1"/>
            <a:r>
              <a:rPr lang="en-US" sz="1700" dirty="0"/>
              <a:t>Wednesday, September 21 at 4:00 pm</a:t>
            </a:r>
          </a:p>
          <a:p>
            <a:pPr lvl="1"/>
            <a:r>
              <a:rPr lang="en-US" sz="1700" dirty="0"/>
              <a:t>Wednesday, September 28 at 4:00 pm</a:t>
            </a:r>
          </a:p>
          <a:p>
            <a:pPr lvl="1"/>
            <a:r>
              <a:rPr lang="en-US" sz="1700" dirty="0"/>
              <a:t>Wednesday, October 5 at 4:00 pm</a:t>
            </a:r>
          </a:p>
          <a:p>
            <a:r>
              <a:rPr lang="en-US" sz="1700" dirty="0">
                <a:hlinkClick r:id="rId3"/>
              </a:rPr>
              <a:t>Qualitative Research Methods</a:t>
            </a:r>
            <a:r>
              <a:rPr lang="en-US" sz="1700" dirty="0"/>
              <a:t> (3 Part Series)</a:t>
            </a:r>
          </a:p>
          <a:p>
            <a:pPr lvl="1"/>
            <a:r>
              <a:rPr lang="en-US" sz="1700" dirty="0"/>
              <a:t>Wednesday, October 12 at 4:00 pm</a:t>
            </a:r>
          </a:p>
          <a:p>
            <a:pPr lvl="1"/>
            <a:r>
              <a:rPr lang="en-US" sz="1700" dirty="0"/>
              <a:t>Wednesday, October 19 at 4:00 pm</a:t>
            </a:r>
          </a:p>
          <a:p>
            <a:pPr lvl="1"/>
            <a:r>
              <a:rPr lang="en-US" sz="1700" dirty="0"/>
              <a:t>Wednesday, October 26 at 4:00 pm</a:t>
            </a:r>
          </a:p>
          <a:p>
            <a:r>
              <a:rPr lang="en-US" sz="1700" dirty="0">
                <a:hlinkClick r:id="rId4"/>
              </a:rPr>
              <a:t>How to Implement Qualtrics </a:t>
            </a:r>
            <a:r>
              <a:rPr lang="en-US" sz="1700" dirty="0"/>
              <a:t>(3 Part Series)</a:t>
            </a:r>
          </a:p>
          <a:p>
            <a:pPr lvl="1"/>
            <a:r>
              <a:rPr lang="en-US" sz="1700" dirty="0"/>
              <a:t>Thursday, November 3 at 4:00 pm</a:t>
            </a:r>
          </a:p>
          <a:p>
            <a:pPr lvl="1"/>
            <a:r>
              <a:rPr lang="en-US" sz="1700" dirty="0"/>
              <a:t>Thursday, November 10 at 4:00 pm</a:t>
            </a:r>
          </a:p>
          <a:p>
            <a:pPr lvl="1"/>
            <a:r>
              <a:rPr lang="en-US" sz="1700" dirty="0"/>
              <a:t>Thursday, November 17 at 4:00 pm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0B713A-AFFA-4E27-A0FA-5B74992669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1F09CC4-528E-471E-9D97-9672EC85B44E}" type="datetime1">
              <a:rPr lang="en-US" smtClean="0"/>
              <a:pPr>
                <a:spcAft>
                  <a:spcPts val="600"/>
                </a:spcAft>
              </a:pPr>
              <a:t>8/23/2022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BB394-7A39-4313-9814-2F669C58B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24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2022 Fall Workshop Catalog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0486E-F469-4DDF-8AC6-AE96CC594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BCEEE26-5266-40DF-B894-AE1E691A214C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6995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NT21">
      <a:dk1>
        <a:srgbClr val="53565A"/>
      </a:dk1>
      <a:lt1>
        <a:sysClr val="window" lastClr="FFFFFF"/>
      </a:lt1>
      <a:dk2>
        <a:srgbClr val="006747"/>
      </a:dk2>
      <a:lt2>
        <a:srgbClr val="E7E6E6"/>
      </a:lt2>
      <a:accent1>
        <a:srgbClr val="00A950"/>
      </a:accent1>
      <a:accent2>
        <a:srgbClr val="509E2F"/>
      </a:accent2>
      <a:accent3>
        <a:srgbClr val="C4D600"/>
      </a:accent3>
      <a:accent4>
        <a:srgbClr val="00853E"/>
      </a:accent4>
      <a:accent5>
        <a:srgbClr val="AD1AAC"/>
      </a:accent5>
      <a:accent6>
        <a:srgbClr val="EF4B81"/>
      </a:accent6>
      <a:hlink>
        <a:srgbClr val="00853E"/>
      </a:hlink>
      <a:folHlink>
        <a:srgbClr val="B9DCD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5912</TotalTime>
  <Words>629</Words>
  <Application>Microsoft Office PowerPoint</Application>
  <PresentationFormat>Widescreen</PresentationFormat>
  <Paragraphs>135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Table of Contents</vt:lpstr>
      <vt:lpstr>Writing Center</vt:lpstr>
      <vt:lpstr>UNT Libraries</vt:lpstr>
      <vt:lpstr>UNT Career Center</vt:lpstr>
      <vt:lpstr>Toulouse Graduate School </vt:lpstr>
      <vt:lpstr>Counseling and  Testing Services</vt:lpstr>
      <vt:lpstr>Responsible Conduct of Research</vt:lpstr>
      <vt:lpstr>Office of Research and Consulting</vt:lpstr>
      <vt:lpstr>Student Money Management Center</vt:lpstr>
      <vt:lpstr>Upcoming Workshops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Toulouse Graduate School</dc:title>
  <dc:creator>Vesta Stacy</dc:creator>
  <cp:lastModifiedBy>Vesta Stacy</cp:lastModifiedBy>
  <cp:revision>39</cp:revision>
  <dcterms:created xsi:type="dcterms:W3CDTF">2022-08-05T19:24:17Z</dcterms:created>
  <dcterms:modified xsi:type="dcterms:W3CDTF">2022-08-23T17:38:25Z</dcterms:modified>
</cp:coreProperties>
</file>