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3"/>
    <p:restoredTop sz="94697"/>
  </p:normalViewPr>
  <p:slideViewPr>
    <p:cSldViewPr snapToGrid="0" snapToObjects="1">
      <p:cViewPr varScale="1">
        <p:scale>
          <a:sx n="92" d="100"/>
          <a:sy n="92"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87063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206836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F91A6F-B8E4-B448-9513-B8B6F5B2D19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9449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2007631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F91A6F-B8E4-B448-9513-B8B6F5B2D19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1810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596198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55358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91332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63933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F474D-4338-784B-B338-35C716683977}"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40114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89875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BF474D-4338-784B-B338-35C716683977}"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68808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BF474D-4338-784B-B338-35C716683977}"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488450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F474D-4338-784B-B338-35C716683977}"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70903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20662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F474D-4338-784B-B338-35C716683977}"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F91A6F-B8E4-B448-9513-B8B6F5B2D19A}" type="slidenum">
              <a:rPr lang="en-US" smtClean="0"/>
              <a:t>‹#›</a:t>
            </a:fld>
            <a:endParaRPr lang="en-US"/>
          </a:p>
        </p:txBody>
      </p:sp>
    </p:spTree>
    <p:extLst>
      <p:ext uri="{BB962C8B-B14F-4D97-AF65-F5344CB8AC3E}">
        <p14:creationId xmlns:p14="http://schemas.microsoft.com/office/powerpoint/2010/main" val="108938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DBF474D-4338-784B-B338-35C716683977}" type="datetimeFigureOut">
              <a:rPr lang="en-US" smtClean="0"/>
              <a:t>10/28/2019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F91A6F-B8E4-B448-9513-B8B6F5B2D19A}" type="slidenum">
              <a:rPr lang="en-US" smtClean="0"/>
              <a:t>‹#›</a:t>
            </a:fld>
            <a:endParaRPr lang="en-US"/>
          </a:p>
        </p:txBody>
      </p:sp>
    </p:spTree>
    <p:extLst>
      <p:ext uri="{BB962C8B-B14F-4D97-AF65-F5344CB8AC3E}">
        <p14:creationId xmlns:p14="http://schemas.microsoft.com/office/powerpoint/2010/main" val="48846035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hronicle.com/article/That-Crucial-First-Impression/124876" TargetMode="External"/><Relationship Id="rId2" Type="http://schemas.openxmlformats.org/officeDocument/2006/relationships/hyperlink" Target="http://theprofessorisin.com/" TargetMode="External"/><Relationship Id="rId1" Type="http://schemas.openxmlformats.org/officeDocument/2006/relationships/slideLayout" Target="../slideLayouts/slideLayout2.xml"/><Relationship Id="rId5" Type="http://schemas.openxmlformats.org/officeDocument/2006/relationships/hyperlink" Target="https://cft.vanderbilt.edu/guides-sub-pages/teaching-statements/" TargetMode="External"/><Relationship Id="rId4" Type="http://schemas.openxmlformats.org/officeDocument/2006/relationships/hyperlink" Target="https://www.chronicle.com/article/How-to-Write-a-Statement-of/4513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760751"/>
            <a:ext cx="8915399" cy="2262781"/>
          </a:xfrm>
        </p:spPr>
        <p:txBody>
          <a:bodyPr>
            <a:normAutofit/>
          </a:bodyPr>
          <a:lstStyle/>
          <a:p>
            <a:pPr algn="ctr"/>
            <a:r>
              <a:rPr lang="en-US" b="1" dirty="0" smtClean="0"/>
              <a:t>Documents for the Academic </a:t>
            </a:r>
            <a:r>
              <a:rPr lang="en-US" b="1" smtClean="0"/>
              <a:t>Job Market</a:t>
            </a:r>
            <a:endParaRPr lang="en-US" dirty="0"/>
          </a:p>
        </p:txBody>
      </p:sp>
      <p:sp>
        <p:nvSpPr>
          <p:cNvPr id="3" name="Subtitle 2"/>
          <p:cNvSpPr>
            <a:spLocks noGrp="1"/>
          </p:cNvSpPr>
          <p:nvPr>
            <p:ph type="subTitle" idx="1"/>
          </p:nvPr>
        </p:nvSpPr>
        <p:spPr>
          <a:xfrm>
            <a:off x="2589213" y="3743057"/>
            <a:ext cx="8915399" cy="1126283"/>
          </a:xfrm>
        </p:spPr>
        <p:txBody>
          <a:bodyPr>
            <a:normAutofit/>
          </a:bodyPr>
          <a:lstStyle/>
          <a:p>
            <a:pPr algn="ctr"/>
            <a:r>
              <a:rPr lang="en-US" sz="3200" b="1" dirty="0" smtClean="0"/>
              <a:t>Job Letters ∙ Teaching Philosophy Statements</a:t>
            </a:r>
            <a:endParaRPr lang="en-US" sz="3200" dirty="0"/>
          </a:p>
        </p:txBody>
      </p:sp>
    </p:spTree>
    <p:extLst>
      <p:ext uri="{BB962C8B-B14F-4D97-AF65-F5344CB8AC3E}">
        <p14:creationId xmlns:p14="http://schemas.microsoft.com/office/powerpoint/2010/main" val="1683834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noAutofit/>
          </a:bodyPr>
          <a:lstStyle/>
          <a:p>
            <a:r>
              <a:rPr lang="en-US" sz="3200" b="1" dirty="0" smtClean="0"/>
              <a:t>Tips for Writing a Teaching Philosophy</a:t>
            </a:r>
            <a:endParaRPr lang="en-US" sz="3200" dirty="0"/>
          </a:p>
        </p:txBody>
      </p:sp>
      <p:sp>
        <p:nvSpPr>
          <p:cNvPr id="3" name="Content Placeholder 2"/>
          <p:cNvSpPr>
            <a:spLocks noGrp="1"/>
          </p:cNvSpPr>
          <p:nvPr>
            <p:ph idx="1"/>
          </p:nvPr>
        </p:nvSpPr>
        <p:spPr>
          <a:xfrm>
            <a:off x="2589212" y="1573967"/>
            <a:ext cx="8915400" cy="4796853"/>
          </a:xfrm>
        </p:spPr>
        <p:txBody>
          <a:bodyPr>
            <a:noAutofit/>
          </a:bodyPr>
          <a:lstStyle/>
          <a:p>
            <a:r>
              <a:rPr lang="en-US" sz="2000" dirty="0" smtClean="0"/>
              <a:t>Avoid clichés and overused terms, such as “student-centered classroom” (what classroom isn’t student-centered?).  </a:t>
            </a:r>
          </a:p>
          <a:p>
            <a:r>
              <a:rPr lang="en-US" altLang="en-US" sz="2000" dirty="0" smtClean="0"/>
              <a:t>Give specific examples of activities and assignments, what the goals of those assignments were, and what the students learned.</a:t>
            </a:r>
          </a:p>
          <a:p>
            <a:r>
              <a:rPr lang="en-US" sz="2000" dirty="0" smtClean="0"/>
              <a:t>Your audience (future faculty colleagues) are considering these questions:</a:t>
            </a:r>
          </a:p>
          <a:p>
            <a:pPr lvl="1"/>
            <a:r>
              <a:rPr lang="en-US" sz="2000" dirty="0" smtClean="0"/>
              <a:t>Does this teacher sound engaging? Would our students want to be in this candidate’s class?</a:t>
            </a:r>
          </a:p>
          <a:p>
            <a:pPr lvl="1"/>
            <a:r>
              <a:rPr lang="en-US" sz="2000" dirty="0" smtClean="0"/>
              <a:t>Does the pedagogical approach seem sound? Can we be confident that the teacher’s approach described here is successful?</a:t>
            </a:r>
          </a:p>
          <a:p>
            <a:pPr lvl="1"/>
            <a:r>
              <a:rPr lang="en-US" sz="2000" dirty="0" smtClean="0"/>
              <a:t>Is the teaching described a good fit for our department, the students we typically teach, and the courses (and course sizes) we offer?</a:t>
            </a:r>
          </a:p>
          <a:p>
            <a:pPr lvl="1"/>
            <a:r>
              <a:rPr lang="en-US" sz="2000" dirty="0" smtClean="0"/>
              <a:t>Can this candidate offer something new in terms of topics and approaches to our teaching as a department?  </a:t>
            </a:r>
            <a:endParaRPr lang="en-US" sz="2000" dirty="0"/>
          </a:p>
        </p:txBody>
      </p:sp>
    </p:spTree>
    <p:extLst>
      <p:ext uri="{BB962C8B-B14F-4D97-AF65-F5344CB8AC3E}">
        <p14:creationId xmlns:p14="http://schemas.microsoft.com/office/powerpoint/2010/main" val="177248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Sample Teaching Philosophy</a:t>
            </a:r>
            <a:endParaRPr lang="en-US" b="1" dirty="0"/>
          </a:p>
        </p:txBody>
      </p:sp>
      <p:sp>
        <p:nvSpPr>
          <p:cNvPr id="3" name="Content Placeholder 2"/>
          <p:cNvSpPr>
            <a:spLocks noGrp="1"/>
          </p:cNvSpPr>
          <p:nvPr>
            <p:ph idx="1"/>
          </p:nvPr>
        </p:nvSpPr>
        <p:spPr>
          <a:xfrm>
            <a:off x="2589212" y="1573967"/>
            <a:ext cx="8915400" cy="4796853"/>
          </a:xfrm>
        </p:spPr>
        <p:txBody>
          <a:bodyPr>
            <a:normAutofit/>
          </a:bodyPr>
          <a:lstStyle/>
          <a:p>
            <a:r>
              <a:rPr lang="en-US" sz="2000" dirty="0" smtClean="0"/>
              <a:t>Read the provided samples.  In small groups or pairs, </a:t>
            </a:r>
            <a:r>
              <a:rPr lang="en-US" sz="2000" smtClean="0"/>
              <a:t>discuss</a:t>
            </a:r>
            <a:r>
              <a:rPr lang="en-US" sz="2000" smtClean="0"/>
              <a:t>:</a:t>
            </a:r>
            <a:endParaRPr lang="en-US" sz="2000" dirty="0" smtClean="0"/>
          </a:p>
          <a:p>
            <a:pPr lvl="1"/>
            <a:r>
              <a:rPr lang="en-US" sz="2000" dirty="0" smtClean="0"/>
              <a:t>What impression do you have of each candidate as a teacher?</a:t>
            </a:r>
          </a:p>
          <a:p>
            <a:pPr lvl="1"/>
            <a:r>
              <a:rPr lang="en-US" sz="2000" dirty="0" smtClean="0"/>
              <a:t>What is working well in each of the statements?</a:t>
            </a:r>
          </a:p>
          <a:p>
            <a:pPr lvl="1"/>
            <a:r>
              <a:rPr lang="en-US" sz="2000" dirty="0" smtClean="0"/>
              <a:t>What is not working as well?</a:t>
            </a:r>
          </a:p>
          <a:p>
            <a:pPr lvl="1"/>
            <a:r>
              <a:rPr lang="en-US" sz="2000" dirty="0" smtClean="0"/>
              <a:t>What else did you notice? What questions do you have about what the writers chose to include, or not to include, in their teaching philosophies?</a:t>
            </a:r>
            <a:endParaRPr lang="en-US" sz="2000" dirty="0"/>
          </a:p>
        </p:txBody>
      </p:sp>
    </p:spTree>
    <p:extLst>
      <p:ext uri="{BB962C8B-B14F-4D97-AF65-F5344CB8AC3E}">
        <p14:creationId xmlns:p14="http://schemas.microsoft.com/office/powerpoint/2010/main" val="65501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Additional Resources</a:t>
            </a:r>
            <a:endParaRPr lang="en-US" dirty="0"/>
          </a:p>
        </p:txBody>
      </p:sp>
      <p:sp>
        <p:nvSpPr>
          <p:cNvPr id="3" name="Content Placeholder 2"/>
          <p:cNvSpPr>
            <a:spLocks noGrp="1"/>
          </p:cNvSpPr>
          <p:nvPr>
            <p:ph idx="1"/>
          </p:nvPr>
        </p:nvSpPr>
        <p:spPr>
          <a:xfrm>
            <a:off x="2589212" y="1588957"/>
            <a:ext cx="8915400" cy="4796853"/>
          </a:xfrm>
        </p:spPr>
        <p:txBody>
          <a:bodyPr>
            <a:normAutofit lnSpcReduction="10000"/>
          </a:bodyPr>
          <a:lstStyle/>
          <a:p>
            <a:pPr marL="0" indent="0">
              <a:buNone/>
            </a:pPr>
            <a:r>
              <a:rPr lang="en-US" sz="2000" b="1" dirty="0" smtClean="0"/>
              <a:t>All Job Documents</a:t>
            </a:r>
          </a:p>
          <a:p>
            <a:r>
              <a:rPr lang="en-US" sz="2000" dirty="0" smtClean="0"/>
              <a:t>Book:  </a:t>
            </a:r>
            <a:r>
              <a:rPr lang="en-US" sz="2000" i="1" dirty="0" smtClean="0"/>
              <a:t>The Professor Is In: The Essential Guide for Turning Your </a:t>
            </a:r>
            <a:r>
              <a:rPr lang="en-US" sz="2000" i="1" dirty="0" err="1" smtClean="0"/>
              <a:t>Ph.D</a:t>
            </a:r>
            <a:r>
              <a:rPr lang="en-US" sz="2000" i="1" dirty="0" smtClean="0"/>
              <a:t> into a Job, </a:t>
            </a:r>
            <a:r>
              <a:rPr lang="en-US" sz="2000" dirty="0" smtClean="0"/>
              <a:t>by Karen </a:t>
            </a:r>
            <a:r>
              <a:rPr lang="en-US" sz="2000" dirty="0" err="1" smtClean="0"/>
              <a:t>Kelsky</a:t>
            </a:r>
            <a:r>
              <a:rPr lang="en-US" sz="2000" dirty="0" smtClean="0"/>
              <a:t> (</a:t>
            </a:r>
            <a:r>
              <a:rPr lang="en-US" sz="2000" dirty="0" err="1" smtClean="0"/>
              <a:t>Kelsky</a:t>
            </a:r>
            <a:r>
              <a:rPr lang="en-US" sz="2000" dirty="0" smtClean="0"/>
              <a:t> also has a website, </a:t>
            </a:r>
            <a:r>
              <a:rPr lang="en-US" sz="2000" dirty="0" smtClean="0">
                <a:hlinkClick r:id="rId2"/>
              </a:rPr>
              <a:t>http://theprofessorisin.com</a:t>
            </a:r>
            <a:r>
              <a:rPr lang="en-US" sz="2000" dirty="0" smtClean="0"/>
              <a:t>, which has a helpful blog on application materials, interviews, and negotiating offers.)</a:t>
            </a:r>
          </a:p>
          <a:p>
            <a:pPr marL="0" indent="0">
              <a:buNone/>
            </a:pPr>
            <a:r>
              <a:rPr lang="en-US" sz="2000" b="1" dirty="0" smtClean="0"/>
              <a:t>Job Letters</a:t>
            </a:r>
          </a:p>
          <a:p>
            <a:r>
              <a:rPr lang="en-US" sz="2000" dirty="0" smtClean="0"/>
              <a:t>“That Crucial First Impression,” by Rob Jenkins, in </a:t>
            </a:r>
            <a:r>
              <a:rPr lang="en-US" sz="2000" i="1" dirty="0" smtClean="0"/>
              <a:t>The Chronicle of Higher Education</a:t>
            </a:r>
            <a:r>
              <a:rPr lang="en-US" sz="2000" dirty="0" smtClean="0"/>
              <a:t>, </a:t>
            </a:r>
            <a:r>
              <a:rPr lang="en-US" sz="2000" dirty="0" smtClean="0">
                <a:hlinkClick r:id="rId3"/>
              </a:rPr>
              <a:t>https://www.chronicle.com/article/That-Crucial-First-Impression/124876</a:t>
            </a:r>
            <a:endParaRPr lang="en-US" sz="2000" dirty="0" smtClean="0"/>
          </a:p>
          <a:p>
            <a:pPr marL="0" indent="0">
              <a:buNone/>
            </a:pPr>
            <a:r>
              <a:rPr lang="en-US" sz="2000" b="1" dirty="0" smtClean="0"/>
              <a:t>Teaching Philosophy Statements</a:t>
            </a:r>
          </a:p>
          <a:p>
            <a:r>
              <a:rPr lang="en-US" sz="2000" dirty="0" smtClean="0"/>
              <a:t>“How to Write a Statement of Teaching Philosophy,” by Gabriella </a:t>
            </a:r>
            <a:r>
              <a:rPr lang="en-US" sz="2000" dirty="0" err="1" smtClean="0"/>
              <a:t>Montell</a:t>
            </a:r>
            <a:r>
              <a:rPr lang="en-US" sz="2000" dirty="0" smtClean="0"/>
              <a:t>, in </a:t>
            </a:r>
            <a:r>
              <a:rPr lang="en-US" sz="2000" i="1" dirty="0" smtClean="0"/>
              <a:t>The Chronicle of Higher Education </a:t>
            </a:r>
            <a:r>
              <a:rPr lang="en-US" sz="2000" u="sng" dirty="0" smtClean="0">
                <a:hlinkClick r:id="rId4"/>
              </a:rPr>
              <a:t>https://www.chronicle.com/article/How-to-Write-a-Statement-of/45133</a:t>
            </a:r>
            <a:endParaRPr lang="en-US" sz="2000" dirty="0" smtClean="0"/>
          </a:p>
          <a:p>
            <a:r>
              <a:rPr lang="en-US" sz="2000" dirty="0" smtClean="0"/>
              <a:t>“Teaching Statements,” The Center for Teaching, Vanderbilt University </a:t>
            </a:r>
            <a:r>
              <a:rPr lang="en-US" sz="2000" u="sng" dirty="0" smtClean="0">
                <a:hlinkClick r:id="rId5"/>
              </a:rPr>
              <a:t>https://cft.vanderbilt.edu/guides-sub-pages/teaching-statements/</a:t>
            </a:r>
            <a:endParaRPr lang="en-US" sz="2000" dirty="0" smtClean="0"/>
          </a:p>
          <a:p>
            <a:endParaRPr lang="en-US" dirty="0"/>
          </a:p>
        </p:txBody>
      </p:sp>
    </p:spTree>
    <p:extLst>
      <p:ext uri="{BB962C8B-B14F-4D97-AF65-F5344CB8AC3E}">
        <p14:creationId xmlns:p14="http://schemas.microsoft.com/office/powerpoint/2010/main" val="164403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Writing for the Academic Job Market</a:t>
            </a:r>
            <a:endParaRPr lang="en-US" dirty="0"/>
          </a:p>
        </p:txBody>
      </p:sp>
      <p:sp>
        <p:nvSpPr>
          <p:cNvPr id="3" name="Content Placeholder 2"/>
          <p:cNvSpPr>
            <a:spLocks noGrp="1"/>
          </p:cNvSpPr>
          <p:nvPr>
            <p:ph idx="1"/>
          </p:nvPr>
        </p:nvSpPr>
        <p:spPr>
          <a:xfrm>
            <a:off x="2589212" y="1588957"/>
            <a:ext cx="8915400" cy="4322265"/>
          </a:xfrm>
        </p:spPr>
        <p:txBody>
          <a:bodyPr>
            <a:normAutofit lnSpcReduction="10000"/>
          </a:bodyPr>
          <a:lstStyle/>
          <a:p>
            <a:pPr marL="0" indent="0">
              <a:buNone/>
            </a:pPr>
            <a:r>
              <a:rPr lang="en-US" sz="2000" b="1" dirty="0" smtClean="0"/>
              <a:t>Common job market documents include</a:t>
            </a:r>
          </a:p>
          <a:p>
            <a:r>
              <a:rPr lang="en-US" sz="2000" dirty="0" smtClean="0"/>
              <a:t>Job letter</a:t>
            </a:r>
          </a:p>
          <a:p>
            <a:r>
              <a:rPr lang="en-US" sz="2000" dirty="0" smtClean="0"/>
              <a:t>C.V.</a:t>
            </a:r>
            <a:endParaRPr lang="en-US" sz="2000" dirty="0"/>
          </a:p>
          <a:p>
            <a:r>
              <a:rPr lang="en-US" sz="2000" dirty="0" smtClean="0"/>
              <a:t>Research statement</a:t>
            </a:r>
          </a:p>
          <a:p>
            <a:r>
              <a:rPr lang="en-US" sz="2000" dirty="0" smtClean="0"/>
              <a:t>Teaching philosophy </a:t>
            </a:r>
          </a:p>
          <a:p>
            <a:r>
              <a:rPr lang="en-US" sz="2000" dirty="0" smtClean="0"/>
              <a:t>Writing sample</a:t>
            </a:r>
          </a:p>
          <a:p>
            <a:r>
              <a:rPr lang="en-US" sz="2000" dirty="0" smtClean="0"/>
              <a:t>Teaching portfolio or other evidence of your teaching, such as sample syllabi, sample assignments, and student evaluations</a:t>
            </a:r>
          </a:p>
          <a:p>
            <a:r>
              <a:rPr lang="en-US" sz="2000" dirty="0" smtClean="0"/>
              <a:t>Diversity statement </a:t>
            </a:r>
          </a:p>
          <a:p>
            <a:r>
              <a:rPr lang="en-US" sz="2000" dirty="0" smtClean="0"/>
              <a:t>3-5 letters of recommendation, one from your advisor and others from academics who can speak to your work</a:t>
            </a:r>
          </a:p>
          <a:p>
            <a:endParaRPr lang="en-US" dirty="0"/>
          </a:p>
        </p:txBody>
      </p:sp>
    </p:spTree>
    <p:extLst>
      <p:ext uri="{BB962C8B-B14F-4D97-AF65-F5344CB8AC3E}">
        <p14:creationId xmlns:p14="http://schemas.microsoft.com/office/powerpoint/2010/main" val="121091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Preparing to Apply</a:t>
            </a:r>
            <a:endParaRPr lang="en-US" dirty="0"/>
          </a:p>
        </p:txBody>
      </p:sp>
      <p:sp>
        <p:nvSpPr>
          <p:cNvPr id="3" name="Content Placeholder 2"/>
          <p:cNvSpPr>
            <a:spLocks noGrp="1"/>
          </p:cNvSpPr>
          <p:nvPr>
            <p:ph idx="1"/>
          </p:nvPr>
        </p:nvSpPr>
        <p:spPr>
          <a:xfrm>
            <a:off x="2589212" y="1588957"/>
            <a:ext cx="8915400" cy="4796853"/>
          </a:xfrm>
        </p:spPr>
        <p:txBody>
          <a:bodyPr>
            <a:noAutofit/>
          </a:bodyPr>
          <a:lstStyle/>
          <a:p>
            <a:r>
              <a:rPr lang="en-US" sz="2000" dirty="0" smtClean="0"/>
              <a:t>These documents take a tremendous amount of time to prepare and polish. Here is a sample timeline to apply for jobs that are posted in the fall (for employment the following academic year).</a:t>
            </a:r>
          </a:p>
          <a:p>
            <a:r>
              <a:rPr lang="en-US" sz="2000" dirty="0" smtClean="0"/>
              <a:t>March – May: Talk to your advisor and other committee members about your job search and ask for letters of recommendation. Look for postings in your field from last year to see what types of documents were requested.</a:t>
            </a:r>
          </a:p>
          <a:p>
            <a:r>
              <a:rPr lang="en-US" sz="2000" dirty="0" smtClean="0"/>
              <a:t>April – June: Draft a teaching philosophy statement, a template job letter (possibly two—one for teaching jobs and one for research jobs), and update your C.V.  </a:t>
            </a:r>
          </a:p>
          <a:p>
            <a:r>
              <a:rPr lang="en-US" sz="2000" dirty="0" smtClean="0"/>
              <a:t>June – August: Ask your advisor and other committee members to review your documents, ideally more than once, and revise, revise, revise.  </a:t>
            </a:r>
          </a:p>
          <a:p>
            <a:r>
              <a:rPr lang="en-US" sz="2000" dirty="0" smtClean="0"/>
              <a:t>September – November: Jobs are posted. Apply! You will need to tailor your letter for each job you apply for, and you may need to write additional documents that are unique to a particular job posting.</a:t>
            </a:r>
            <a:endParaRPr lang="en-US" sz="2000" dirty="0"/>
          </a:p>
        </p:txBody>
      </p:sp>
    </p:spTree>
    <p:extLst>
      <p:ext uri="{BB962C8B-B14F-4D97-AF65-F5344CB8AC3E}">
        <p14:creationId xmlns:p14="http://schemas.microsoft.com/office/powerpoint/2010/main" val="173763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For All Job Market Documents</a:t>
            </a:r>
            <a:endParaRPr lang="en-US" dirty="0"/>
          </a:p>
        </p:txBody>
      </p:sp>
      <p:sp>
        <p:nvSpPr>
          <p:cNvPr id="3" name="Content Placeholder 2"/>
          <p:cNvSpPr>
            <a:spLocks noGrp="1"/>
          </p:cNvSpPr>
          <p:nvPr>
            <p:ph idx="1"/>
          </p:nvPr>
        </p:nvSpPr>
        <p:spPr>
          <a:xfrm>
            <a:off x="2589212" y="1573967"/>
            <a:ext cx="8915400" cy="4811843"/>
          </a:xfrm>
        </p:spPr>
        <p:txBody>
          <a:bodyPr>
            <a:noAutofit/>
          </a:bodyPr>
          <a:lstStyle/>
          <a:p>
            <a:r>
              <a:rPr lang="en-US" sz="2000" dirty="0" smtClean="0"/>
              <a:t>Be as concise as possible.  You typically get one to two pages for a teaching philosophy and two pages for the job letter, and you want to convey as much as you can about your work.</a:t>
            </a:r>
          </a:p>
          <a:p>
            <a:r>
              <a:rPr lang="en-US" sz="2000" dirty="0" smtClean="0"/>
              <a:t>Search committees have a great deal to read. Many academic postings receive hundreds of applicants. Do not go over page limits (stated or conventional), and proofread all of your documents carefully. Follow the application instructions.</a:t>
            </a:r>
          </a:p>
          <a:p>
            <a:r>
              <a:rPr lang="en-US" sz="2000" dirty="0" smtClean="0"/>
              <a:t>Avoid humor—err on the side of formal and academic in tone, even if it means being a bit dry. </a:t>
            </a:r>
            <a:endParaRPr lang="en-US" sz="2000" dirty="0" smtClean="0">
              <a:sym typeface="Wingdings" panose="05000000000000000000" pitchFamily="2" charset="2"/>
            </a:endParaRPr>
          </a:p>
          <a:p>
            <a:r>
              <a:rPr lang="en-US" sz="2000" dirty="0" smtClean="0">
                <a:sym typeface="Wingdings" panose="05000000000000000000" pitchFamily="2" charset="2"/>
              </a:rPr>
              <a:t>Do not skip the step of having your advisor and others in your field look at your job documents. These are highly specialized documents; find out what the conventions are for job materials in your field.   </a:t>
            </a:r>
          </a:p>
          <a:p>
            <a:r>
              <a:rPr lang="en-US" sz="2000" dirty="0" smtClean="0">
                <a:sym typeface="Wingdings" panose="05000000000000000000" pitchFamily="2" charset="2"/>
              </a:rPr>
              <a:t>Remember that general advice about applying for jobs often does not apply to academic posts.  For example, the job letter (aka cover letter) is two pages long, and the C.V. is definitely not limited to one page.</a:t>
            </a:r>
            <a:endParaRPr lang="en-US" sz="2000" dirty="0"/>
          </a:p>
        </p:txBody>
      </p:sp>
    </p:spTree>
    <p:extLst>
      <p:ext uri="{BB962C8B-B14F-4D97-AF65-F5344CB8AC3E}">
        <p14:creationId xmlns:p14="http://schemas.microsoft.com/office/powerpoint/2010/main" val="29831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The Academic Job Letter</a:t>
            </a:r>
            <a:endParaRPr lang="en-US" dirty="0"/>
          </a:p>
        </p:txBody>
      </p:sp>
      <p:sp>
        <p:nvSpPr>
          <p:cNvPr id="3" name="Content Placeholder 2"/>
          <p:cNvSpPr>
            <a:spLocks noGrp="1"/>
          </p:cNvSpPr>
          <p:nvPr>
            <p:ph idx="1"/>
          </p:nvPr>
        </p:nvSpPr>
        <p:spPr>
          <a:xfrm>
            <a:off x="2589212" y="1558977"/>
            <a:ext cx="8915400" cy="4781862"/>
          </a:xfrm>
        </p:spPr>
        <p:txBody>
          <a:bodyPr>
            <a:normAutofit/>
          </a:bodyPr>
          <a:lstStyle/>
          <a:p>
            <a:r>
              <a:rPr lang="en-US" sz="2000" dirty="0" smtClean="0"/>
              <a:t>The job letter is probably the most crucial part of your application on the academic job market. Almost all jobs ask for a cover letter and a C.V. in the initial round.  </a:t>
            </a:r>
          </a:p>
          <a:p>
            <a:r>
              <a:rPr lang="en-US" sz="2000" dirty="0" smtClean="0"/>
              <a:t>This letter can take two basic forms: one for teaching-focused positions, and one for research-focused positions. Depending on your search, you may want to create templates for particular types of research positions or particular types of teaching.  </a:t>
            </a:r>
          </a:p>
          <a:p>
            <a:r>
              <a:rPr lang="en-US" sz="2000" dirty="0" smtClean="0"/>
              <a:t>Research, teaching, and service are the three main areas of an academic career. Even though you may have a letter that focuses on a particular area over another, in most cases, you will want to touch on all three areas in your letter. Schools are generally excited about candidates who are well-rounded and who make connections between the different facets of academic life.  </a:t>
            </a:r>
          </a:p>
          <a:p>
            <a:r>
              <a:rPr lang="en-US" sz="2000" dirty="0" smtClean="0"/>
              <a:t>Unless otherwise specified, the letter should be no more than 2 pages, including letterhead, address, and signature, in a readable (12 pt.) font.</a:t>
            </a:r>
            <a:endParaRPr lang="en-US" sz="2000" dirty="0"/>
          </a:p>
        </p:txBody>
      </p:sp>
    </p:spTree>
    <p:extLst>
      <p:ext uri="{BB962C8B-B14F-4D97-AF65-F5344CB8AC3E}">
        <p14:creationId xmlns:p14="http://schemas.microsoft.com/office/powerpoint/2010/main" val="204578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Tips for Writing the Job Letter</a:t>
            </a:r>
            <a:endParaRPr lang="en-US" dirty="0"/>
          </a:p>
        </p:txBody>
      </p:sp>
      <p:sp>
        <p:nvSpPr>
          <p:cNvPr id="3" name="Content Placeholder 2"/>
          <p:cNvSpPr>
            <a:spLocks noGrp="1"/>
          </p:cNvSpPr>
          <p:nvPr>
            <p:ph idx="1"/>
          </p:nvPr>
        </p:nvSpPr>
        <p:spPr>
          <a:xfrm>
            <a:off x="2589212" y="1558977"/>
            <a:ext cx="8915400" cy="4796853"/>
          </a:xfrm>
        </p:spPr>
        <p:txBody>
          <a:bodyPr>
            <a:normAutofit/>
          </a:bodyPr>
          <a:lstStyle/>
          <a:p>
            <a:r>
              <a:rPr lang="en-US" sz="2000" dirty="0" smtClean="0"/>
              <a:t>These letters are meant to be read quickly or skimmed.  They are highly formulaic and they have topic sentences that clearly identify what the body paragraphs are about (teaching, research, service).</a:t>
            </a:r>
          </a:p>
          <a:p>
            <a:r>
              <a:rPr lang="en-US" sz="2000" dirty="0" smtClean="0"/>
              <a:t>Introductions and conclusions are brief. Transitions are not essential, but it is helpful to make connections between the aspects of your academic life.  </a:t>
            </a:r>
          </a:p>
          <a:p>
            <a:r>
              <a:rPr lang="en-US" sz="2000" dirty="0" smtClean="0"/>
              <a:t>Try not to sound like a graduate student if you are still finishing your degree. You are the best authority on your own research. Emphasize your autonomy in teaching and service whenever possible.</a:t>
            </a:r>
          </a:p>
          <a:p>
            <a:r>
              <a:rPr lang="en-US" sz="2000" dirty="0" smtClean="0"/>
              <a:t>Use the department letterhead if you are still enrolled as a student when applying. Otherwise, you should use the letterhead of the school where you work.</a:t>
            </a:r>
            <a:endParaRPr lang="en-US" sz="2000" dirty="0"/>
          </a:p>
        </p:txBody>
      </p:sp>
    </p:spTree>
    <p:extLst>
      <p:ext uri="{BB962C8B-B14F-4D97-AF65-F5344CB8AC3E}">
        <p14:creationId xmlns:p14="http://schemas.microsoft.com/office/powerpoint/2010/main" val="115687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Tips for Writing the Job Letter</a:t>
            </a:r>
            <a:endParaRPr lang="en-US" b="1" dirty="0"/>
          </a:p>
        </p:txBody>
      </p:sp>
      <p:sp>
        <p:nvSpPr>
          <p:cNvPr id="3" name="Content Placeholder 2"/>
          <p:cNvSpPr>
            <a:spLocks noGrp="1"/>
          </p:cNvSpPr>
          <p:nvPr>
            <p:ph idx="1"/>
          </p:nvPr>
        </p:nvSpPr>
        <p:spPr>
          <a:xfrm>
            <a:off x="2589212" y="1588957"/>
            <a:ext cx="8915400" cy="4781863"/>
          </a:xfrm>
        </p:spPr>
        <p:txBody>
          <a:bodyPr>
            <a:normAutofit/>
          </a:bodyPr>
          <a:lstStyle/>
          <a:p>
            <a:r>
              <a:rPr lang="en-US" sz="2000" dirty="0" smtClean="0"/>
              <a:t>Be specific, selectively.  Consider which details are important to include, and which are not.  </a:t>
            </a:r>
          </a:p>
          <a:p>
            <a:r>
              <a:rPr lang="en-US" sz="2000" dirty="0" smtClean="0"/>
              <a:t>Highlight academic accomplishments, i.e., publications, awards, and fellowships.</a:t>
            </a:r>
          </a:p>
          <a:p>
            <a:r>
              <a:rPr lang="en-US" sz="2000" dirty="0" smtClean="0"/>
              <a:t>Use numbers to illustrate your work—taught for 4 semesters, supervised 30 students, etc.</a:t>
            </a:r>
          </a:p>
          <a:p>
            <a:r>
              <a:rPr lang="en-US" sz="2000" dirty="0" smtClean="0"/>
              <a:t>Do your research and tailor each letter beyond changing the name of the school and the address. Is the institution large or small? Is it elite or does it have a high acceptance rate? Is it primarily a liberal-arts institution or a STEM institution? You can tailor your template to signal that you are a good fit.</a:t>
            </a:r>
          </a:p>
          <a:p>
            <a:r>
              <a:rPr lang="en-US" sz="2000" dirty="0" smtClean="0"/>
              <a:t>Your audience wants to know that you are a future colleague who can get tenure (if applicable), work with a diverse student population, balance the demands of that particular type of school, take initiative in the department, and teach a variety of courses.</a:t>
            </a:r>
            <a:endParaRPr lang="en-US" sz="2000" dirty="0"/>
          </a:p>
        </p:txBody>
      </p:sp>
    </p:spTree>
    <p:extLst>
      <p:ext uri="{BB962C8B-B14F-4D97-AF65-F5344CB8AC3E}">
        <p14:creationId xmlns:p14="http://schemas.microsoft.com/office/powerpoint/2010/main" val="136810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lstStyle/>
          <a:p>
            <a:r>
              <a:rPr lang="en-US" b="1" dirty="0" smtClean="0"/>
              <a:t>Sample Job Letters </a:t>
            </a:r>
            <a:endParaRPr lang="en-US" b="1" dirty="0"/>
          </a:p>
        </p:txBody>
      </p:sp>
      <p:sp>
        <p:nvSpPr>
          <p:cNvPr id="3" name="Content Placeholder 2"/>
          <p:cNvSpPr>
            <a:spLocks noGrp="1"/>
          </p:cNvSpPr>
          <p:nvPr>
            <p:ph idx="1"/>
          </p:nvPr>
        </p:nvSpPr>
        <p:spPr>
          <a:xfrm>
            <a:off x="2589212" y="1573967"/>
            <a:ext cx="8915400" cy="4796853"/>
          </a:xfrm>
        </p:spPr>
        <p:txBody>
          <a:bodyPr>
            <a:normAutofit/>
          </a:bodyPr>
          <a:lstStyle/>
          <a:p>
            <a:r>
              <a:rPr lang="en-US" sz="2000" dirty="0" smtClean="0"/>
              <a:t>Read the provided samples.  In small groups or pairs, discuss</a:t>
            </a:r>
            <a:r>
              <a:rPr lang="en-US" sz="2000" dirty="0" smtClean="0"/>
              <a:t>:</a:t>
            </a:r>
            <a:endParaRPr lang="en-US" sz="2000" dirty="0" smtClean="0"/>
          </a:p>
          <a:p>
            <a:pPr lvl="1"/>
            <a:r>
              <a:rPr lang="en-US" sz="2000" dirty="0" smtClean="0"/>
              <a:t>How are the letters organized?  </a:t>
            </a:r>
          </a:p>
          <a:p>
            <a:pPr lvl="1"/>
            <a:r>
              <a:rPr lang="en-US" sz="2000" dirty="0" smtClean="0"/>
              <a:t>What do you find to be successful about the letters? </a:t>
            </a:r>
          </a:p>
          <a:p>
            <a:pPr lvl="1"/>
            <a:r>
              <a:rPr lang="en-US" sz="2000" dirty="0" smtClean="0"/>
              <a:t>What is less successful?</a:t>
            </a:r>
          </a:p>
          <a:p>
            <a:pPr lvl="1"/>
            <a:r>
              <a:rPr lang="en-US" sz="2000" dirty="0" smtClean="0"/>
              <a:t>What else did you notice?  What questions do you have about what the writers chose to include, or not to include in their letters?</a:t>
            </a:r>
            <a:endParaRPr lang="en-US" sz="2000" dirty="0"/>
          </a:p>
        </p:txBody>
      </p:sp>
    </p:spTree>
    <p:extLst>
      <p:ext uri="{BB962C8B-B14F-4D97-AF65-F5344CB8AC3E}">
        <p14:creationId xmlns:p14="http://schemas.microsoft.com/office/powerpoint/2010/main" val="141121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936"/>
          </a:xfrm>
        </p:spPr>
        <p:txBody>
          <a:bodyPr>
            <a:normAutofit/>
          </a:bodyPr>
          <a:lstStyle/>
          <a:p>
            <a:r>
              <a:rPr lang="en-US" b="1" dirty="0" smtClean="0"/>
              <a:t>Tips for Writing a Teaching Philosophy</a:t>
            </a:r>
            <a:endParaRPr lang="en-US" dirty="0"/>
          </a:p>
        </p:txBody>
      </p:sp>
      <p:sp>
        <p:nvSpPr>
          <p:cNvPr id="3" name="Content Placeholder 2"/>
          <p:cNvSpPr>
            <a:spLocks noGrp="1"/>
          </p:cNvSpPr>
          <p:nvPr>
            <p:ph idx="1"/>
          </p:nvPr>
        </p:nvSpPr>
        <p:spPr>
          <a:xfrm>
            <a:off x="2589212" y="1573967"/>
            <a:ext cx="8915400" cy="4796853"/>
          </a:xfrm>
        </p:spPr>
        <p:txBody>
          <a:bodyPr>
            <a:normAutofit/>
          </a:bodyPr>
          <a:lstStyle/>
          <a:p>
            <a:r>
              <a:rPr lang="en-US" sz="2000" dirty="0" smtClean="0"/>
              <a:t>The purpose of a teaching </a:t>
            </a:r>
            <a:r>
              <a:rPr lang="en-US" sz="2000" dirty="0"/>
              <a:t>p</a:t>
            </a:r>
            <a:r>
              <a:rPr lang="en-US" sz="2000" dirty="0" smtClean="0"/>
              <a:t>hilosophy is to show your audience that you are a thoughtful and capable teacher.  </a:t>
            </a:r>
          </a:p>
          <a:p>
            <a:r>
              <a:rPr lang="en-US" sz="2000" dirty="0" smtClean="0"/>
              <a:t>The name “teaching </a:t>
            </a:r>
            <a:r>
              <a:rPr lang="en-US" sz="2000" dirty="0"/>
              <a:t>p</a:t>
            </a:r>
            <a:r>
              <a:rPr lang="en-US" sz="2000" dirty="0" smtClean="0"/>
              <a:t>hilosophy” is a bit misleading, in that you do want to demonstrate your values, but you also want to discuss concrete teaching strategies and outcomes whenever possible.</a:t>
            </a:r>
          </a:p>
          <a:p>
            <a:r>
              <a:rPr lang="en-US" sz="2000" dirty="0" smtClean="0"/>
              <a:t>A good formula for a teaching philosophy might be to identify three core values that describe your teaching. For each value, describe what this looks like in your teaching, give a specific example of how you have implemented it, and explain what the outcome was for your students. It’s also important to tie the values together into a picture of who you are as a teacher.  </a:t>
            </a:r>
          </a:p>
          <a:p>
            <a:r>
              <a:rPr lang="en-US" sz="2000" dirty="0" smtClean="0"/>
              <a:t>It’s also good to discuss how you incorporate pedagogical theories (by name or implicitly), pedagogical trends, technological advances, and the needs of a diverse student population.  </a:t>
            </a:r>
            <a:endParaRPr lang="en-US" sz="2000" dirty="0"/>
          </a:p>
        </p:txBody>
      </p:sp>
    </p:spTree>
    <p:extLst>
      <p:ext uri="{BB962C8B-B14F-4D97-AF65-F5344CB8AC3E}">
        <p14:creationId xmlns:p14="http://schemas.microsoft.com/office/powerpoint/2010/main" val="13588669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43</TotalTime>
  <Words>1391</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Wingdings</vt:lpstr>
      <vt:lpstr>Wingdings 3</vt:lpstr>
      <vt:lpstr>Wisp</vt:lpstr>
      <vt:lpstr>Documents for the Academic Job Market</vt:lpstr>
      <vt:lpstr>Writing for the Academic Job Market</vt:lpstr>
      <vt:lpstr>Preparing to Apply</vt:lpstr>
      <vt:lpstr>For All Job Market Documents</vt:lpstr>
      <vt:lpstr>The Academic Job Letter</vt:lpstr>
      <vt:lpstr>Tips for Writing the Job Letter</vt:lpstr>
      <vt:lpstr>Tips for Writing the Job Letter</vt:lpstr>
      <vt:lpstr>Sample Job Letters </vt:lpstr>
      <vt:lpstr>Tips for Writing a Teaching Philosophy</vt:lpstr>
      <vt:lpstr>Tips for Writing a Teaching Philosophy</vt:lpstr>
      <vt:lpstr>Sample Teaching Philosophy</vt:lpstr>
      <vt:lpstr>Additional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Documents for the Academic Job Market</dc:title>
  <dc:creator>Peterson, Erica</dc:creator>
  <cp:lastModifiedBy>Moreland, Kimberly</cp:lastModifiedBy>
  <cp:revision>10</cp:revision>
  <dcterms:created xsi:type="dcterms:W3CDTF">2019-10-28T17:08:14Z</dcterms:created>
  <dcterms:modified xsi:type="dcterms:W3CDTF">2019-10-28T17:54:18Z</dcterms:modified>
</cp:coreProperties>
</file>