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87" r:id="rId5"/>
    <p:sldId id="297" r:id="rId6"/>
    <p:sldId id="309" r:id="rId7"/>
    <p:sldId id="312" r:id="rId8"/>
    <p:sldId id="313" r:id="rId9"/>
    <p:sldId id="301" r:id="rId10"/>
    <p:sldId id="314" r:id="rId11"/>
    <p:sldId id="311" r:id="rId12"/>
    <p:sldId id="310" r:id="rId13"/>
    <p:sldId id="318" r:id="rId14"/>
    <p:sldId id="316" r:id="rId15"/>
    <p:sldId id="315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326" r:id="rId26"/>
    <p:sldId id="328" r:id="rId27"/>
    <p:sldId id="300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296" r:id="rId3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D7323-BA01-4A59-8B31-DBD37C3CE1BD}" v="39" dt="2019-09-14T04:15:59.937"/>
    <p1510:client id="{931CE4B1-3052-4EC4-929E-D9CBFB6F1608}" v="3" dt="2019-08-30T14:43:53.047"/>
    <p1510:client id="{C3B9D3AC-1A4A-4F45-8117-E42C95D1E5A8}" v="1" dt="2019-08-30T14:43:30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adt, Jay" userId="S::jay.raadt@unt.edu::219c366e-6cd5-4237-acc2-e85679a2e22b" providerId="AD" clId="Web-{8D4E0812-9848-4DF0-93E3-9A24FCEE4E00}"/>
    <pc:docChg chg="addSld modSld">
      <pc:chgData name="Raadt, Jay" userId="S::jay.raadt@unt.edu::219c366e-6cd5-4237-acc2-e85679a2e22b" providerId="AD" clId="Web-{8D4E0812-9848-4DF0-93E3-9A24FCEE4E00}" dt="2019-08-30T14:42:50.170" v="316" actId="14100"/>
      <pc:docMkLst>
        <pc:docMk/>
      </pc:docMkLst>
      <pc:sldChg chg="addSp delSp modSp">
        <pc:chgData name="Raadt, Jay" userId="S::jay.raadt@unt.edu::219c366e-6cd5-4237-acc2-e85679a2e22b" providerId="AD" clId="Web-{8D4E0812-9848-4DF0-93E3-9A24FCEE4E00}" dt="2019-08-30T14:40:40.685" v="291"/>
        <pc:sldMkLst>
          <pc:docMk/>
          <pc:sldMk cId="3077415163" sldId="299"/>
        </pc:sldMkLst>
        <pc:spChg chg="mod">
          <ac:chgData name="Raadt, Jay" userId="S::jay.raadt@unt.edu::219c366e-6cd5-4237-acc2-e85679a2e22b" providerId="AD" clId="Web-{8D4E0812-9848-4DF0-93E3-9A24FCEE4E00}" dt="2019-08-30T14:40:38.185" v="289" actId="1076"/>
          <ac:spMkLst>
            <pc:docMk/>
            <pc:sldMk cId="3077415163" sldId="299"/>
            <ac:spMk id="2" creationId="{00000000-0000-0000-0000-000000000000}"/>
          </ac:spMkLst>
        </pc:spChg>
        <pc:picChg chg="add mod">
          <ac:chgData name="Raadt, Jay" userId="S::jay.raadt@unt.edu::219c366e-6cd5-4237-acc2-e85679a2e22b" providerId="AD" clId="Web-{8D4E0812-9848-4DF0-93E3-9A24FCEE4E00}" dt="2019-08-30T14:40:39.560" v="290" actId="1076"/>
          <ac:picMkLst>
            <pc:docMk/>
            <pc:sldMk cId="3077415163" sldId="299"/>
            <ac:picMk id="3" creationId="{6285556F-2378-41CD-95DC-CC782E2BE6D2}"/>
          </ac:picMkLst>
        </pc:picChg>
        <pc:picChg chg="add del mod">
          <ac:chgData name="Raadt, Jay" userId="S::jay.raadt@unt.edu::219c366e-6cd5-4237-acc2-e85679a2e22b" providerId="AD" clId="Web-{8D4E0812-9848-4DF0-93E3-9A24FCEE4E00}" dt="2019-08-30T14:40:40.685" v="291"/>
          <ac:picMkLst>
            <pc:docMk/>
            <pc:sldMk cId="3077415163" sldId="299"/>
            <ac:picMk id="5" creationId="{8DB9F015-5CF4-4875-93B3-327C29EE6BCE}"/>
          </ac:picMkLst>
        </pc:picChg>
      </pc:sldChg>
      <pc:sldChg chg="addSp delSp modSp new">
        <pc:chgData name="Raadt, Jay" userId="S::jay.raadt@unt.edu::219c366e-6cd5-4237-acc2-e85679a2e22b" providerId="AD" clId="Web-{8D4E0812-9848-4DF0-93E3-9A24FCEE4E00}" dt="2019-08-30T14:42:50.170" v="316" actId="14100"/>
        <pc:sldMkLst>
          <pc:docMk/>
          <pc:sldMk cId="1079831526" sldId="304"/>
        </pc:sldMkLst>
        <pc:spChg chg="del">
          <ac:chgData name="Raadt, Jay" userId="S::jay.raadt@unt.edu::219c366e-6cd5-4237-acc2-e85679a2e22b" providerId="AD" clId="Web-{8D4E0812-9848-4DF0-93E3-9A24FCEE4E00}" dt="2019-08-30T14:39:35.700" v="277"/>
          <ac:spMkLst>
            <pc:docMk/>
            <pc:sldMk cId="1079831526" sldId="304"/>
            <ac:spMk id="2" creationId="{6E00422F-F23F-48CE-B758-D9002525DD52}"/>
          </ac:spMkLst>
        </pc:spChg>
        <pc:spChg chg="add mod">
          <ac:chgData name="Raadt, Jay" userId="S::jay.raadt@unt.edu::219c366e-6cd5-4237-acc2-e85679a2e22b" providerId="AD" clId="Web-{8D4E0812-9848-4DF0-93E3-9A24FCEE4E00}" dt="2019-08-30T14:40:45.826" v="292" actId="1076"/>
          <ac:spMkLst>
            <pc:docMk/>
            <pc:sldMk cId="1079831526" sldId="304"/>
            <ac:spMk id="4" creationId="{E5F9D0D5-E0D6-44EF-8772-9B0B3969FD25}"/>
          </ac:spMkLst>
        </pc:spChg>
        <pc:picChg chg="add mod modCrop">
          <ac:chgData name="Raadt, Jay" userId="S::jay.raadt@unt.edu::219c366e-6cd5-4237-acc2-e85679a2e22b" providerId="AD" clId="Web-{8D4E0812-9848-4DF0-93E3-9A24FCEE4E00}" dt="2019-08-30T14:42:50.170" v="316" actId="14100"/>
          <ac:picMkLst>
            <pc:docMk/>
            <pc:sldMk cId="1079831526" sldId="304"/>
            <ac:picMk id="6" creationId="{64FE5D32-4B3B-40F4-A344-EF07C688D9D7}"/>
          </ac:picMkLst>
        </pc:picChg>
        <pc:picChg chg="add mod modCrop">
          <ac:chgData name="Raadt, Jay" userId="S::jay.raadt@unt.edu::219c366e-6cd5-4237-acc2-e85679a2e22b" providerId="AD" clId="Web-{8D4E0812-9848-4DF0-93E3-9A24FCEE4E00}" dt="2019-08-30T14:42:24.748" v="315" actId="14100"/>
          <ac:picMkLst>
            <pc:docMk/>
            <pc:sldMk cId="1079831526" sldId="304"/>
            <ac:picMk id="7" creationId="{DA257228-CE35-4D61-BFAB-F8E036C2A2D6}"/>
          </ac:picMkLst>
        </pc:picChg>
      </pc:sldChg>
    </pc:docChg>
  </pc:docChgLst>
  <pc:docChgLst>
    <pc:chgData name="Raadt, Jay" userId="S::jay.raadt@unt.edu::219c366e-6cd5-4237-acc2-e85679a2e22b" providerId="AD" clId="Web-{A9124C5B-C1F6-4EB0-9888-832C047953F9}"/>
    <pc:docChg chg="modSld">
      <pc:chgData name="Raadt, Jay" userId="S::jay.raadt@unt.edu::219c366e-6cd5-4237-acc2-e85679a2e22b" providerId="AD" clId="Web-{A9124C5B-C1F6-4EB0-9888-832C047953F9}" dt="2019-08-30T18:18:47.046" v="60" actId="14100"/>
      <pc:docMkLst>
        <pc:docMk/>
      </pc:docMkLst>
      <pc:sldChg chg="addSp delSp modSp">
        <pc:chgData name="Raadt, Jay" userId="S::jay.raadt@unt.edu::219c366e-6cd5-4237-acc2-e85679a2e22b" providerId="AD" clId="Web-{A9124C5B-C1F6-4EB0-9888-832C047953F9}" dt="2019-08-30T18:18:47.046" v="60" actId="14100"/>
        <pc:sldMkLst>
          <pc:docMk/>
          <pc:sldMk cId="800124957" sldId="303"/>
        </pc:sldMkLst>
        <pc:spChg chg="mod">
          <ac:chgData name="Raadt, Jay" userId="S::jay.raadt@unt.edu::219c366e-6cd5-4237-acc2-e85679a2e22b" providerId="AD" clId="Web-{A9124C5B-C1F6-4EB0-9888-832C047953F9}" dt="2019-08-30T18:18:29.280" v="56" actId="20577"/>
          <ac:spMkLst>
            <pc:docMk/>
            <pc:sldMk cId="800124957" sldId="303"/>
            <ac:spMk id="2" creationId="{00000000-0000-0000-0000-000000000000}"/>
          </ac:spMkLst>
        </pc:spChg>
        <pc:picChg chg="add del mod">
          <ac:chgData name="Raadt, Jay" userId="S::jay.raadt@unt.edu::219c366e-6cd5-4237-acc2-e85679a2e22b" providerId="AD" clId="Web-{A9124C5B-C1F6-4EB0-9888-832C047953F9}" dt="2019-08-30T18:17:32.008" v="13"/>
          <ac:picMkLst>
            <pc:docMk/>
            <pc:sldMk cId="800124957" sldId="303"/>
            <ac:picMk id="3" creationId="{A4B1CE1F-0A28-41B1-9996-56D408FABDD5}"/>
          </ac:picMkLst>
        </pc:picChg>
        <pc:picChg chg="add mod">
          <ac:chgData name="Raadt, Jay" userId="S::jay.raadt@unt.edu::219c366e-6cd5-4237-acc2-e85679a2e22b" providerId="AD" clId="Web-{A9124C5B-C1F6-4EB0-9888-832C047953F9}" dt="2019-08-30T18:18:47.046" v="60" actId="14100"/>
          <ac:picMkLst>
            <pc:docMk/>
            <pc:sldMk cId="800124957" sldId="303"/>
            <ac:picMk id="5" creationId="{08411B5C-E7E0-4EF9-A319-2473A8B7E8FF}"/>
          </ac:picMkLst>
        </pc:picChg>
      </pc:sldChg>
    </pc:docChg>
  </pc:docChgLst>
  <pc:docChgLst>
    <pc:chgData name="Raadt, Jay" userId="S::jay.raadt@unt.edu::219c366e-6cd5-4237-acc2-e85679a2e22b" providerId="AD" clId="Web-{C3B9D3AC-1A4A-4F45-8117-E42C95D1E5A8}"/>
    <pc:docChg chg="modSld">
      <pc:chgData name="Raadt, Jay" userId="S::jay.raadt@unt.edu::219c366e-6cd5-4237-acc2-e85679a2e22b" providerId="AD" clId="Web-{C3B9D3AC-1A4A-4F45-8117-E42C95D1E5A8}" dt="2019-08-30T14:43:30.770" v="0" actId="1076"/>
      <pc:docMkLst>
        <pc:docMk/>
      </pc:docMkLst>
      <pc:sldChg chg="modSp">
        <pc:chgData name="Raadt, Jay" userId="S::jay.raadt@unt.edu::219c366e-6cd5-4237-acc2-e85679a2e22b" providerId="AD" clId="Web-{C3B9D3AC-1A4A-4F45-8117-E42C95D1E5A8}" dt="2019-08-30T14:43:30.770" v="0" actId="1076"/>
        <pc:sldMkLst>
          <pc:docMk/>
          <pc:sldMk cId="1079831526" sldId="304"/>
        </pc:sldMkLst>
        <pc:picChg chg="mod">
          <ac:chgData name="Raadt, Jay" userId="S::jay.raadt@unt.edu::219c366e-6cd5-4237-acc2-e85679a2e22b" providerId="AD" clId="Web-{C3B9D3AC-1A4A-4F45-8117-E42C95D1E5A8}" dt="2019-08-30T14:43:30.770" v="0" actId="1076"/>
          <ac:picMkLst>
            <pc:docMk/>
            <pc:sldMk cId="1079831526" sldId="304"/>
            <ac:picMk id="6" creationId="{64FE5D32-4B3B-40F4-A344-EF07C688D9D7}"/>
          </ac:picMkLst>
        </pc:picChg>
      </pc:sldChg>
    </pc:docChg>
  </pc:docChgLst>
  <pc:docChgLst>
    <pc:chgData name="Stewart, Genea" userId="S::genea.stewart@unt.edu::5f2ea4f0-12e3-42b3-bc98-5c2337dd82c6" providerId="AD" clId="Web-{11879923-D7A4-4945-AC33-C62CDC31B598}"/>
    <pc:docChg chg="modSld">
      <pc:chgData name="Stewart, Genea" userId="S::genea.stewart@unt.edu::5f2ea4f0-12e3-42b3-bc98-5c2337dd82c6" providerId="AD" clId="Web-{11879923-D7A4-4945-AC33-C62CDC31B598}" dt="2019-08-30T21:48:40.167" v="3" actId="20577"/>
      <pc:docMkLst>
        <pc:docMk/>
      </pc:docMkLst>
      <pc:sldChg chg="modSp">
        <pc:chgData name="Stewart, Genea" userId="S::genea.stewart@unt.edu::5f2ea4f0-12e3-42b3-bc98-5c2337dd82c6" providerId="AD" clId="Web-{11879923-D7A4-4945-AC33-C62CDC31B598}" dt="2019-08-30T21:48:40.167" v="2" actId="20577"/>
        <pc:sldMkLst>
          <pc:docMk/>
          <pc:sldMk cId="3926077019" sldId="302"/>
        </pc:sldMkLst>
        <pc:spChg chg="mod">
          <ac:chgData name="Stewart, Genea" userId="S::genea.stewart@unt.edu::5f2ea4f0-12e3-42b3-bc98-5c2337dd82c6" providerId="AD" clId="Web-{11879923-D7A4-4945-AC33-C62CDC31B598}" dt="2019-08-30T21:48:40.167" v="2" actId="20577"/>
          <ac:spMkLst>
            <pc:docMk/>
            <pc:sldMk cId="3926077019" sldId="302"/>
            <ac:spMk id="2" creationId="{00000000-0000-0000-0000-000000000000}"/>
          </ac:spMkLst>
        </pc:spChg>
      </pc:sldChg>
    </pc:docChg>
  </pc:docChgLst>
  <pc:docChgLst>
    <pc:chgData name="Raadt, Jay" userId="S::jay.raadt@unt.edu::219c366e-6cd5-4237-acc2-e85679a2e22b" providerId="AD" clId="Web-{931CE4B1-3052-4EC4-929E-D9CBFB6F1608}"/>
    <pc:docChg chg="modSld">
      <pc:chgData name="Raadt, Jay" userId="S::jay.raadt@unt.edu::219c366e-6cd5-4237-acc2-e85679a2e22b" providerId="AD" clId="Web-{931CE4B1-3052-4EC4-929E-D9CBFB6F1608}" dt="2019-08-30T14:43:53.047" v="2" actId="1076"/>
      <pc:docMkLst>
        <pc:docMk/>
      </pc:docMkLst>
      <pc:sldChg chg="modSp">
        <pc:chgData name="Raadt, Jay" userId="S::jay.raadt@unt.edu::219c366e-6cd5-4237-acc2-e85679a2e22b" providerId="AD" clId="Web-{931CE4B1-3052-4EC4-929E-D9CBFB6F1608}" dt="2019-08-30T14:43:53.047" v="2" actId="1076"/>
        <pc:sldMkLst>
          <pc:docMk/>
          <pc:sldMk cId="1079831526" sldId="304"/>
        </pc:sldMkLst>
        <pc:picChg chg="mod">
          <ac:chgData name="Raadt, Jay" userId="S::jay.raadt@unt.edu::219c366e-6cd5-4237-acc2-e85679a2e22b" providerId="AD" clId="Web-{931CE4B1-3052-4EC4-929E-D9CBFB6F1608}" dt="2019-08-30T14:43:53.047" v="2" actId="1076"/>
          <ac:picMkLst>
            <pc:docMk/>
            <pc:sldMk cId="1079831526" sldId="304"/>
            <ac:picMk id="7" creationId="{DA257228-CE35-4D61-BFAB-F8E036C2A2D6}"/>
          </ac:picMkLst>
        </pc:picChg>
      </pc:sldChg>
    </pc:docChg>
  </pc:docChgLst>
  <pc:docChgLst>
    <pc:chgData name="Stewart, Genea" userId="S::genea.stewart@unt.edu::5f2ea4f0-12e3-42b3-bc98-5c2337dd82c6" providerId="AD" clId="Web-{043D7323-BA01-4A59-8B31-DBD37C3CE1BD}"/>
    <pc:docChg chg="addSld modSld sldOrd">
      <pc:chgData name="Stewart, Genea" userId="S::genea.stewart@unt.edu::5f2ea4f0-12e3-42b3-bc98-5c2337dd82c6" providerId="AD" clId="Web-{043D7323-BA01-4A59-8B31-DBD37C3CE1BD}" dt="2019-09-14T04:15:59.937" v="35"/>
      <pc:docMkLst>
        <pc:docMk/>
      </pc:docMkLst>
      <pc:sldChg chg="addSp delSp modSp new">
        <pc:chgData name="Stewart, Genea" userId="S::genea.stewart@unt.edu::5f2ea4f0-12e3-42b3-bc98-5c2337dd82c6" providerId="AD" clId="Web-{043D7323-BA01-4A59-8B31-DBD37C3CE1BD}" dt="2019-09-14T04:12:38.244" v="18" actId="14100"/>
        <pc:sldMkLst>
          <pc:docMk/>
          <pc:sldMk cId="449550604" sldId="305"/>
        </pc:sldMkLst>
        <pc:spChg chg="del">
          <ac:chgData name="Stewart, Genea" userId="S::genea.stewart@unt.edu::5f2ea4f0-12e3-42b3-bc98-5c2337dd82c6" providerId="AD" clId="Web-{043D7323-BA01-4A59-8B31-DBD37C3CE1BD}" dt="2019-09-14T04:08:52.445" v="1"/>
          <ac:spMkLst>
            <pc:docMk/>
            <pc:sldMk cId="449550604" sldId="305"/>
            <ac:spMk id="2" creationId="{196F0C1E-756A-4EF5-979B-C92EA191C7B0}"/>
          </ac:spMkLst>
        </pc:spChg>
        <pc:picChg chg="add mod">
          <ac:chgData name="Stewart, Genea" userId="S::genea.stewart@unt.edu::5f2ea4f0-12e3-42b3-bc98-5c2337dd82c6" providerId="AD" clId="Web-{043D7323-BA01-4A59-8B31-DBD37C3CE1BD}" dt="2019-09-14T04:12:38.244" v="18" actId="14100"/>
          <ac:picMkLst>
            <pc:docMk/>
            <pc:sldMk cId="449550604" sldId="305"/>
            <ac:picMk id="3" creationId="{B7C26CED-2816-4A56-8243-6F669C83B8FE}"/>
          </ac:picMkLst>
        </pc:picChg>
      </pc:sldChg>
      <pc:sldChg chg="addSp delSp modSp new ord">
        <pc:chgData name="Stewart, Genea" userId="S::genea.stewart@unt.edu::5f2ea4f0-12e3-42b3-bc98-5c2337dd82c6" providerId="AD" clId="Web-{043D7323-BA01-4A59-8B31-DBD37C3CE1BD}" dt="2019-09-14T04:15:59.937" v="35"/>
        <pc:sldMkLst>
          <pc:docMk/>
          <pc:sldMk cId="2375434688" sldId="306"/>
        </pc:sldMkLst>
        <pc:spChg chg="del">
          <ac:chgData name="Stewart, Genea" userId="S::genea.stewart@unt.edu::5f2ea4f0-12e3-42b3-bc98-5c2337dd82c6" providerId="AD" clId="Web-{043D7323-BA01-4A59-8B31-DBD37C3CE1BD}" dt="2019-09-14T04:12:01.134" v="8"/>
          <ac:spMkLst>
            <pc:docMk/>
            <pc:sldMk cId="2375434688" sldId="306"/>
            <ac:spMk id="2" creationId="{8002EAA2-115A-4E35-8FF8-2775984E9E1F}"/>
          </ac:spMkLst>
        </pc:spChg>
        <pc:picChg chg="add mod">
          <ac:chgData name="Stewart, Genea" userId="S::genea.stewart@unt.edu::5f2ea4f0-12e3-42b3-bc98-5c2337dd82c6" providerId="AD" clId="Web-{043D7323-BA01-4A59-8B31-DBD37C3CE1BD}" dt="2019-09-14T04:12:31.900" v="17" actId="1076"/>
          <ac:picMkLst>
            <pc:docMk/>
            <pc:sldMk cId="2375434688" sldId="306"/>
            <ac:picMk id="3" creationId="{A984F94F-F00A-4A0B-BF8F-A0516DFF5BA5}"/>
          </ac:picMkLst>
        </pc:picChg>
      </pc:sldChg>
      <pc:sldChg chg="addSp delSp modSp new">
        <pc:chgData name="Stewart, Genea" userId="S::genea.stewart@unt.edu::5f2ea4f0-12e3-42b3-bc98-5c2337dd82c6" providerId="AD" clId="Web-{043D7323-BA01-4A59-8B31-DBD37C3CE1BD}" dt="2019-09-14T04:15:22.078" v="25" actId="1076"/>
        <pc:sldMkLst>
          <pc:docMk/>
          <pc:sldMk cId="1704838278" sldId="307"/>
        </pc:sldMkLst>
        <pc:spChg chg="del">
          <ac:chgData name="Stewart, Genea" userId="S::genea.stewart@unt.edu::5f2ea4f0-12e3-42b3-bc98-5c2337dd82c6" providerId="AD" clId="Web-{043D7323-BA01-4A59-8B31-DBD37C3CE1BD}" dt="2019-09-14T04:14:57" v="20"/>
          <ac:spMkLst>
            <pc:docMk/>
            <pc:sldMk cId="1704838278" sldId="307"/>
            <ac:spMk id="2" creationId="{ED1D270F-B928-4169-A3A1-0A7919E9DBE3}"/>
          </ac:spMkLst>
        </pc:spChg>
        <pc:picChg chg="add mod">
          <ac:chgData name="Stewart, Genea" userId="S::genea.stewart@unt.edu::5f2ea4f0-12e3-42b3-bc98-5c2337dd82c6" providerId="AD" clId="Web-{043D7323-BA01-4A59-8B31-DBD37C3CE1BD}" dt="2019-09-14T04:15:22.078" v="25" actId="1076"/>
          <ac:picMkLst>
            <pc:docMk/>
            <pc:sldMk cId="1704838278" sldId="307"/>
            <ac:picMk id="3" creationId="{17F9F1AC-CB1D-4785-B733-71C492CFA593}"/>
          </ac:picMkLst>
        </pc:picChg>
      </pc:sldChg>
      <pc:sldChg chg="addSp delSp modSp new">
        <pc:chgData name="Stewart, Genea" userId="S::genea.stewart@unt.edu::5f2ea4f0-12e3-42b3-bc98-5c2337dd82c6" providerId="AD" clId="Web-{043D7323-BA01-4A59-8B31-DBD37C3CE1BD}" dt="2019-09-14T04:15:51.281" v="34" actId="1076"/>
        <pc:sldMkLst>
          <pc:docMk/>
          <pc:sldMk cId="3667755345" sldId="308"/>
        </pc:sldMkLst>
        <pc:spChg chg="del">
          <ac:chgData name="Stewart, Genea" userId="S::genea.stewart@unt.edu::5f2ea4f0-12e3-42b3-bc98-5c2337dd82c6" providerId="AD" clId="Web-{043D7323-BA01-4A59-8B31-DBD37C3CE1BD}" dt="2019-09-14T04:15:30.656" v="27"/>
          <ac:spMkLst>
            <pc:docMk/>
            <pc:sldMk cId="3667755345" sldId="308"/>
            <ac:spMk id="2" creationId="{55B62154-B0AF-417F-9329-000224E417DC}"/>
          </ac:spMkLst>
        </pc:spChg>
        <pc:picChg chg="add mod">
          <ac:chgData name="Stewart, Genea" userId="S::genea.stewart@unt.edu::5f2ea4f0-12e3-42b3-bc98-5c2337dd82c6" providerId="AD" clId="Web-{043D7323-BA01-4A59-8B31-DBD37C3CE1BD}" dt="2019-09-14T04:15:51.281" v="34" actId="1076"/>
          <ac:picMkLst>
            <pc:docMk/>
            <pc:sldMk cId="3667755345" sldId="308"/>
            <ac:picMk id="3" creationId="{7576CB38-0D4F-4784-AACF-3060D77EF9F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F453-3529-3A42-AFF9-BCD2FFAC1A61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604AE-607F-1748-AF38-31532CAE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282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29D3E-CA85-604F-9237-1D681A07E52F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B768-8DD1-0841-B818-06F39B157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364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Start at 2:55 PM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Audience participation: what is an inference?</a:t>
            </a:r>
          </a:p>
        </p:txBody>
      </p:sp>
    </p:spTree>
    <p:extLst>
      <p:ext uri="{BB962C8B-B14F-4D97-AF65-F5344CB8AC3E}">
        <p14:creationId xmlns:p14="http://schemas.microsoft.com/office/powerpoint/2010/main" val="126480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 userDrawn="1"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chemeClr val="bg1"/>
                </a:solidFill>
                <a:latin typeface="Arial"/>
                <a:cs typeface="Arial"/>
              </a:rPr>
              <a:t>Title Here</a:t>
            </a:r>
            <a:endParaRPr lang="en-US" sz="80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 Placeholder 1"/>
          <p:cNvSpPr txBox="1">
            <a:spLocks/>
          </p:cNvSpPr>
          <p:nvPr userDrawn="1"/>
        </p:nvSpPr>
        <p:spPr>
          <a:xfrm>
            <a:off x="3175000" y="2660650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>
                <a:solidFill>
                  <a:schemeClr val="bg1"/>
                </a:solidFill>
                <a:latin typeface="Arial"/>
                <a:cs typeface="Arial"/>
              </a:rPr>
              <a:t>Subtitle</a:t>
            </a:r>
          </a:p>
        </p:txBody>
      </p:sp>
      <p:sp>
        <p:nvSpPr>
          <p:cNvPr id="4" name="Text Placeholder 1"/>
          <p:cNvSpPr txBox="1">
            <a:spLocks/>
          </p:cNvSpPr>
          <p:nvPr userDrawn="1"/>
        </p:nvSpPr>
        <p:spPr>
          <a:xfrm>
            <a:off x="3175000" y="46704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br>
              <a:rPr lang="en-US" sz="280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>
                <a:solidFill>
                  <a:schemeClr val="bg1"/>
                </a:solidFill>
                <a:latin typeface="Arial"/>
                <a:cs typeface="Arial"/>
              </a:rPr>
              <a:t>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/>
              <a:t>Header 1</a:t>
            </a:r>
          </a:p>
          <a:p>
            <a:r>
              <a:rPr lang="en-US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809625"/>
            <a:ext cx="8242935" cy="4794250"/>
          </a:xfrm>
        </p:spPr>
        <p:txBody>
          <a:bodyPr/>
          <a:lstStyle/>
          <a:p>
            <a:pPr algn="ctr"/>
            <a:r>
              <a:rPr lang="en-US" sz="3200" b="1"/>
              <a:t>Header 1</a:t>
            </a:r>
          </a:p>
          <a:p>
            <a:r>
              <a:rPr lang="en-US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Header 2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  <a:p>
            <a:pPr>
              <a:buFont typeface="Arial"/>
              <a:buChar char="•"/>
            </a:pPr>
            <a:r>
              <a:rPr lang="en-US" sz="1800">
                <a:solidFill>
                  <a:schemeClr val="tx1"/>
                </a:solidFill>
              </a:rPr>
              <a:t>content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0DC88-A45C-D846-9DB2-9AB10CF008B0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2717-3203-4F43-9C26-6F9A9CB87B5D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D6DE-B9D6-6C48-B331-E83074B6D0C5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2B56-09E1-FC4E-81B2-3449090A922F}" type="datetime1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4C76B-B62B-E041-BECA-E1452F30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4" r:id="rId3"/>
    <p:sldLayoutId id="2147483649" r:id="rId4"/>
    <p:sldLayoutId id="2147483657" r:id="rId5"/>
    <p:sldLayoutId id="2147483658" r:id="rId6"/>
    <p:sldLayoutId id="2147483659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3113454" y="39687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Confidence and Power in Statistics II</a:t>
            </a:r>
            <a:endParaRPr lang="en-US" sz="5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415823" y="5146591"/>
            <a:ext cx="655884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Lee Bedford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Mehri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Arial"/>
                <a:cs typeface="Arial"/>
              </a:rPr>
              <a:t>Mizaeirafe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October 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17, 2019 2:00 PM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2816352" y="3316775"/>
            <a:ext cx="6158315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Office of Research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Consulting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https</a:t>
            </a: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://coe.unt.edu/research/research-consulting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COE-ORC@unt.edu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(940) 565-4414</a:t>
            </a:r>
          </a:p>
        </p:txBody>
      </p:sp>
    </p:spTree>
    <p:extLst>
      <p:ext uri="{BB962C8B-B14F-4D97-AF65-F5344CB8AC3E}">
        <p14:creationId xmlns:p14="http://schemas.microsoft.com/office/powerpoint/2010/main" val="231820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2 Samples of People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compared 10 people who </a:t>
            </a:r>
          </a:p>
          <a:p>
            <a:pPr marL="0" indent="0">
              <a:buNone/>
            </a:pPr>
            <a:r>
              <a:rPr lang="en-US" dirty="0" smtClean="0"/>
              <a:t>watch Parks and Rec for 30 </a:t>
            </a:r>
          </a:p>
          <a:p>
            <a:pPr marL="0" indent="0">
              <a:buNone/>
            </a:pPr>
            <a:r>
              <a:rPr lang="en-US" dirty="0" smtClean="0"/>
              <a:t>minutes per day to 10 people </a:t>
            </a:r>
          </a:p>
          <a:p>
            <a:pPr marL="0" indent="0">
              <a:buNone/>
            </a:pPr>
            <a:r>
              <a:rPr lang="en-US" dirty="0" smtClean="0"/>
              <a:t>who do not watch Parks and Rec.</a:t>
            </a:r>
          </a:p>
          <a:p>
            <a:r>
              <a:rPr lang="en-US" dirty="0" smtClean="0"/>
              <a:t>Total N = 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905" y="809625"/>
            <a:ext cx="23717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6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State the Null Hypothesis and Research Hypothesis about the populations</a:t>
            </a:r>
          </a:p>
          <a:p>
            <a:pPr marL="0" indent="0" algn="ctr">
              <a:buNone/>
            </a:pPr>
            <a:r>
              <a:rPr lang="en-US" b="1" dirty="0" smtClean="0"/>
              <a:t>(Step 1)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Null Hypothesis: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 </a:t>
            </a:r>
            <a:r>
              <a:rPr lang="en-US" dirty="0"/>
              <a:t>Hypothesis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27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State the Null Hypothesis and Research Hypothesis about the populations</a:t>
            </a:r>
          </a:p>
          <a:p>
            <a:pPr marL="0" indent="0" algn="ctr">
              <a:buNone/>
            </a:pPr>
            <a:r>
              <a:rPr lang="en-US" b="1" dirty="0" smtClean="0"/>
              <a:t>(Step 1)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Null Hypothesis</a:t>
            </a:r>
            <a:r>
              <a:rPr lang="en-US" dirty="0"/>
              <a:t>: People who watch Parks and Rec for 30 minutes per day </a:t>
            </a:r>
            <a:r>
              <a:rPr lang="en-US" b="1" dirty="0"/>
              <a:t>are </a:t>
            </a:r>
            <a:r>
              <a:rPr lang="en-US" b="1" dirty="0" smtClean="0"/>
              <a:t>not </a:t>
            </a:r>
            <a:r>
              <a:rPr lang="en-US" dirty="0" smtClean="0"/>
              <a:t>happier </a:t>
            </a:r>
            <a:r>
              <a:rPr lang="en-US" dirty="0"/>
              <a:t>than people who do not watch Parks and Rec.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Research  </a:t>
            </a:r>
            <a:r>
              <a:rPr lang="en-US" dirty="0"/>
              <a:t>Hypothesis: People who watch Parks and Rec for 30 minutes per day </a:t>
            </a:r>
            <a:r>
              <a:rPr lang="en-US" b="1" dirty="0"/>
              <a:t>are </a:t>
            </a:r>
            <a:r>
              <a:rPr lang="en-US" dirty="0"/>
              <a:t>happier than people who do not watch Parks and Rec.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1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Determine the Characteristics of the Comparison Distribution</a:t>
            </a:r>
          </a:p>
          <a:p>
            <a:pPr marL="0" indent="0" algn="ctr">
              <a:buNone/>
            </a:pPr>
            <a:r>
              <a:rPr lang="en-US" b="1" dirty="0" smtClean="0"/>
              <a:t>(Step 2)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74" y="1830514"/>
            <a:ext cx="3247264" cy="41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1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Determine the Cutoff Sample Score on Comparison Distribution where Null Hypothesis Should be Rejected</a:t>
            </a:r>
          </a:p>
          <a:p>
            <a:pPr marL="0" indent="0" algn="ctr">
              <a:buNone/>
            </a:pPr>
            <a:r>
              <a:rPr lang="en-US" b="1" dirty="0" smtClean="0"/>
              <a:t>(Step 3)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Sample 1 </a:t>
            </a:r>
            <a:r>
              <a:rPr lang="en-US" dirty="0" err="1" smtClean="0"/>
              <a:t>df</a:t>
            </a:r>
            <a:r>
              <a:rPr lang="en-US" dirty="0" smtClean="0"/>
              <a:t> (n-1) = 9</a:t>
            </a:r>
          </a:p>
          <a:p>
            <a:r>
              <a:rPr lang="en-US" dirty="0" smtClean="0"/>
              <a:t>Sample 2 </a:t>
            </a:r>
            <a:r>
              <a:rPr lang="en-US" dirty="0" err="1" smtClean="0"/>
              <a:t>df</a:t>
            </a:r>
            <a:r>
              <a:rPr lang="en-US" dirty="0" smtClean="0"/>
              <a:t> (n-1) = 9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df</a:t>
            </a:r>
            <a:r>
              <a:rPr lang="en-US" dirty="0" smtClean="0"/>
              <a:t> = 18</a:t>
            </a:r>
          </a:p>
          <a:p>
            <a:r>
              <a:rPr lang="en-US" dirty="0" smtClean="0"/>
              <a:t>Cutoff score =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34" y="2733103"/>
            <a:ext cx="4169840" cy="24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64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94" y="417576"/>
            <a:ext cx="6492623" cy="54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7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Determine the Cutoff Sample Score on Comparison Distribution where Null Hypothesis Should be Rejected</a:t>
            </a:r>
          </a:p>
          <a:p>
            <a:pPr marL="0" indent="0" algn="ctr">
              <a:buNone/>
            </a:pPr>
            <a:r>
              <a:rPr lang="en-US" b="1" dirty="0" smtClean="0"/>
              <a:t>(Step 3)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Sample 1 </a:t>
            </a:r>
            <a:r>
              <a:rPr lang="en-US" dirty="0" err="1" smtClean="0"/>
              <a:t>df</a:t>
            </a:r>
            <a:r>
              <a:rPr lang="en-US" dirty="0" smtClean="0"/>
              <a:t> (n-1) = 9</a:t>
            </a:r>
          </a:p>
          <a:p>
            <a:r>
              <a:rPr lang="en-US" dirty="0" smtClean="0"/>
              <a:t>Sample 2 </a:t>
            </a:r>
            <a:r>
              <a:rPr lang="en-US" dirty="0" err="1" smtClean="0"/>
              <a:t>df</a:t>
            </a:r>
            <a:r>
              <a:rPr lang="en-US" dirty="0" smtClean="0"/>
              <a:t> (n-1) = 9</a:t>
            </a:r>
          </a:p>
          <a:p>
            <a:r>
              <a:rPr lang="en-US" dirty="0" smtClean="0"/>
              <a:t>Total </a:t>
            </a:r>
            <a:r>
              <a:rPr lang="en-US" dirty="0" err="1" smtClean="0"/>
              <a:t>df</a:t>
            </a:r>
            <a:r>
              <a:rPr lang="en-US" dirty="0" smtClean="0"/>
              <a:t> = 18</a:t>
            </a:r>
          </a:p>
          <a:p>
            <a:r>
              <a:rPr lang="en-US" dirty="0" smtClean="0"/>
              <a:t>Cutoff score = 1.734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2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61813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Determine Your Sample’s Score on the Comparison </a:t>
            </a:r>
            <a:r>
              <a:rPr lang="en-US" b="1" dirty="0" smtClean="0"/>
              <a:t>Distribution</a:t>
            </a:r>
          </a:p>
          <a:p>
            <a:pPr marL="0" indent="0" algn="ctr">
              <a:buNone/>
            </a:pPr>
            <a:r>
              <a:rPr lang="en-US" b="1" dirty="0" smtClean="0"/>
              <a:t>(Step 4)</a:t>
            </a:r>
          </a:p>
          <a:p>
            <a:pPr marL="128016" lvl="1" indent="0">
              <a:buNone/>
              <a:defRPr/>
            </a:pPr>
            <a:endParaRPr lang="en-US" altLang="en-US" dirty="0" smtClean="0">
              <a:ea typeface="ＭＳ Ｐゴシック" charset="-128"/>
            </a:endParaRPr>
          </a:p>
          <a:p>
            <a:pPr marL="128016" lvl="1" indent="0">
              <a:buNone/>
              <a:defRPr/>
            </a:pPr>
            <a:r>
              <a:rPr lang="en-US" altLang="en-US" dirty="0" smtClean="0">
                <a:ea typeface="ＭＳ Ｐゴシック" charset="-128"/>
              </a:rPr>
              <a:t>t </a:t>
            </a:r>
            <a:r>
              <a:rPr lang="en-US" altLang="en-US" dirty="0">
                <a:ea typeface="ＭＳ Ｐゴシック" charset="-128"/>
              </a:rPr>
              <a:t>= (M</a:t>
            </a:r>
            <a:r>
              <a:rPr lang="en-US" altLang="en-US" baseline="-25000" dirty="0">
                <a:ea typeface="ＭＳ Ｐゴシック" charset="-128"/>
              </a:rPr>
              <a:t>1</a:t>
            </a:r>
            <a:r>
              <a:rPr lang="en-US" altLang="en-US" dirty="0">
                <a:ea typeface="ＭＳ Ｐゴシック" charset="-128"/>
              </a:rPr>
              <a:t> – M</a:t>
            </a:r>
            <a:r>
              <a:rPr lang="en-US" altLang="en-US" baseline="-25000" dirty="0">
                <a:ea typeface="ＭＳ Ｐゴシック" charset="-128"/>
              </a:rPr>
              <a:t>2</a:t>
            </a:r>
            <a:r>
              <a:rPr lang="en-US" altLang="en-US" dirty="0">
                <a:ea typeface="ＭＳ Ｐゴシック" charset="-128"/>
              </a:rPr>
              <a:t>) / </a:t>
            </a:r>
            <a:r>
              <a:rPr lang="en-US" altLang="en-US" dirty="0" err="1">
                <a:ea typeface="ＭＳ Ｐゴシック" charset="-128"/>
              </a:rPr>
              <a:t>SD</a:t>
            </a:r>
            <a:r>
              <a:rPr lang="en-US" altLang="en-US" baseline="-25000" dirty="0" err="1">
                <a:ea typeface="ＭＳ Ｐゴシック" charset="-128"/>
              </a:rPr>
              <a:t>difference</a:t>
            </a:r>
            <a:endParaRPr lang="en-US" altLang="en-US" baseline="-25000" dirty="0">
              <a:ea typeface="ＭＳ Ｐゴシック" charset="-128"/>
            </a:endParaRPr>
          </a:p>
          <a:p>
            <a:pPr marL="128016" lvl="1" indent="0">
              <a:buNone/>
              <a:defRPr/>
            </a:pPr>
            <a:r>
              <a:rPr lang="en-US" altLang="en-US" dirty="0">
                <a:ea typeface="ＭＳ Ｐゴシック" charset="-128"/>
              </a:rPr>
              <a:t>SD</a:t>
            </a:r>
            <a:r>
              <a:rPr lang="en-US" altLang="en-US" baseline="30000" dirty="0">
                <a:ea typeface="ＭＳ Ｐゴシック" charset="-128"/>
              </a:rPr>
              <a:t>2</a:t>
            </a:r>
            <a:r>
              <a:rPr lang="en-US" altLang="en-US" baseline="-25000" dirty="0">
                <a:ea typeface="ＭＳ Ｐゴシック" charset="-128"/>
              </a:rPr>
              <a:t>Difference</a:t>
            </a:r>
            <a:r>
              <a:rPr lang="en-US" altLang="en-US" dirty="0">
                <a:ea typeface="ＭＳ Ｐゴシック" charset="-128"/>
              </a:rPr>
              <a:t> = SD</a:t>
            </a:r>
            <a:r>
              <a:rPr lang="en-US" altLang="en-US" baseline="30000" dirty="0">
                <a:ea typeface="ＭＳ Ｐゴシック" charset="-128"/>
              </a:rPr>
              <a:t>2</a:t>
            </a:r>
            <a:r>
              <a:rPr lang="en-US" altLang="en-US" baseline="-25000" dirty="0">
                <a:ea typeface="ＭＳ Ｐゴシック" charset="-128"/>
              </a:rPr>
              <a:t>M</a:t>
            </a:r>
            <a:r>
              <a:rPr lang="en-US" altLang="en-US" baseline="-50000" dirty="0">
                <a:ea typeface="ＭＳ Ｐゴシック" charset="-128"/>
              </a:rPr>
              <a:t>1 </a:t>
            </a:r>
            <a:r>
              <a:rPr lang="en-US" altLang="en-US" dirty="0">
                <a:ea typeface="ＭＳ Ｐゴシック" charset="-128"/>
              </a:rPr>
              <a:t>+ SD</a:t>
            </a:r>
            <a:r>
              <a:rPr lang="en-US" altLang="en-US" baseline="30000" dirty="0">
                <a:ea typeface="ＭＳ Ｐゴシック" charset="-128"/>
              </a:rPr>
              <a:t>2</a:t>
            </a:r>
            <a:r>
              <a:rPr lang="en-US" altLang="en-US" baseline="-25000" dirty="0">
                <a:ea typeface="ＭＳ Ｐゴシック" charset="-128"/>
              </a:rPr>
              <a:t>M</a:t>
            </a:r>
            <a:r>
              <a:rPr lang="en-US" altLang="en-US" baseline="-50000" dirty="0">
                <a:ea typeface="ＭＳ Ｐゴシック" charset="-128"/>
              </a:rPr>
              <a:t>2</a:t>
            </a:r>
          </a:p>
          <a:p>
            <a:pPr marL="128016" lvl="1" indent="0">
              <a:buNone/>
              <a:defRPr/>
            </a:pPr>
            <a:r>
              <a:rPr lang="en-US" altLang="en-US" dirty="0">
                <a:ea typeface="ＭＳ Ｐゴシック" charset="-128"/>
              </a:rPr>
              <a:t>SD</a:t>
            </a:r>
            <a:r>
              <a:rPr lang="en-US" altLang="en-US" baseline="30000" dirty="0">
                <a:ea typeface="ＭＳ Ｐゴシック" charset="-128"/>
              </a:rPr>
              <a:t>2</a:t>
            </a:r>
            <a:r>
              <a:rPr lang="en-US" altLang="en-US" baseline="-25000" dirty="0">
                <a:ea typeface="ＭＳ Ｐゴシック" charset="-128"/>
              </a:rPr>
              <a:t>M</a:t>
            </a:r>
            <a:r>
              <a:rPr lang="en-US" altLang="en-US" baseline="-50000" dirty="0">
                <a:ea typeface="ＭＳ Ｐゴシック" charset="-128"/>
              </a:rPr>
              <a:t>1 </a:t>
            </a:r>
            <a:r>
              <a:rPr lang="en-US" altLang="en-US" dirty="0">
                <a:ea typeface="ＭＳ Ｐゴシック" charset="-128"/>
              </a:rPr>
              <a:t>= SD</a:t>
            </a:r>
            <a:r>
              <a:rPr lang="en-US" altLang="en-US" baseline="30000" dirty="0">
                <a:ea typeface="ＭＳ Ｐゴシック" charset="-128"/>
              </a:rPr>
              <a:t>2</a:t>
            </a:r>
            <a:r>
              <a:rPr lang="en-US" altLang="en-US" baseline="-25000" dirty="0">
                <a:ea typeface="ＭＳ Ｐゴシック" charset="-128"/>
              </a:rPr>
              <a:t>Pooled</a:t>
            </a:r>
            <a:r>
              <a:rPr lang="en-US" altLang="en-US" dirty="0">
                <a:ea typeface="ＭＳ Ｐゴシック" charset="-128"/>
              </a:rPr>
              <a:t> / N</a:t>
            </a:r>
            <a:r>
              <a:rPr lang="en-US" altLang="en-US" baseline="-25000" dirty="0">
                <a:ea typeface="ＭＳ Ｐゴシック" charset="-128"/>
              </a:rPr>
              <a:t>1</a:t>
            </a:r>
          </a:p>
          <a:p>
            <a:pPr marL="128016" lvl="1" indent="0">
              <a:buNone/>
              <a:defRPr/>
            </a:pPr>
            <a:r>
              <a:rPr lang="en-US" altLang="en-US" dirty="0">
                <a:ea typeface="ＭＳ Ｐゴシック" charset="-128"/>
              </a:rPr>
              <a:t>SD</a:t>
            </a:r>
            <a:r>
              <a:rPr lang="en-US" altLang="en-US" baseline="30000" dirty="0">
                <a:ea typeface="ＭＳ Ｐゴシック" charset="-128"/>
              </a:rPr>
              <a:t>2</a:t>
            </a:r>
            <a:r>
              <a:rPr lang="en-US" altLang="en-US" baseline="-25000" dirty="0">
                <a:ea typeface="ＭＳ Ｐゴシック" charset="-128"/>
              </a:rPr>
              <a:t>M</a:t>
            </a:r>
            <a:r>
              <a:rPr lang="en-US" altLang="en-US" baseline="-50000" dirty="0">
                <a:ea typeface="ＭＳ Ｐゴシック" charset="-128"/>
              </a:rPr>
              <a:t>2 </a:t>
            </a:r>
            <a:r>
              <a:rPr lang="en-US" altLang="en-US" dirty="0">
                <a:ea typeface="ＭＳ Ｐゴシック" charset="-128"/>
              </a:rPr>
              <a:t>= SD</a:t>
            </a:r>
            <a:r>
              <a:rPr lang="en-US" altLang="en-US" baseline="30000" dirty="0">
                <a:ea typeface="ＭＳ Ｐゴシック" charset="-128"/>
              </a:rPr>
              <a:t>2</a:t>
            </a:r>
            <a:r>
              <a:rPr lang="en-US" altLang="en-US" baseline="-25000" dirty="0">
                <a:ea typeface="ＭＳ Ｐゴシック" charset="-128"/>
              </a:rPr>
              <a:t>Pooled</a:t>
            </a:r>
            <a:r>
              <a:rPr lang="en-US" altLang="en-US" dirty="0">
                <a:ea typeface="ＭＳ Ｐゴシック" charset="-128"/>
              </a:rPr>
              <a:t> / N</a:t>
            </a:r>
            <a:r>
              <a:rPr lang="en-US" altLang="en-US" baseline="-25000" dirty="0">
                <a:ea typeface="ＭＳ Ｐゴシック" charset="-128"/>
              </a:rPr>
              <a:t>2</a:t>
            </a:r>
          </a:p>
          <a:p>
            <a:pPr marL="128016" lvl="1" indent="0"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SD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Pooled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 = (df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df</a:t>
            </a:r>
            <a:r>
              <a:rPr lang="en-US" alt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Total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)(SD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) + (df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/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df</a:t>
            </a:r>
            <a:r>
              <a:rPr lang="en-US" altLang="en-US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Total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)(SD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baseline="-25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)</a:t>
            </a:r>
          </a:p>
          <a:p>
            <a:pPr marL="128016" lvl="1" indent="0">
              <a:buNone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SD</a:t>
            </a:r>
            <a:r>
              <a:rPr lang="en-US" alt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= ∑ (X – M)</a:t>
            </a:r>
            <a:r>
              <a:rPr lang="en-US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anose="020B0600070205080204" pitchFamily="34" charset="-128"/>
              </a:rPr>
              <a:t> / </a:t>
            </a:r>
            <a:r>
              <a:rPr lang="en-US" altLang="en-US" dirty="0">
                <a:ea typeface="ＭＳ Ｐゴシック" panose="020B0600070205080204" pitchFamily="34" charset="-128"/>
              </a:rPr>
              <a:t>(N – 1)</a:t>
            </a:r>
          </a:p>
          <a:p>
            <a:pPr marL="128016" lvl="1" indent="0">
              <a:buNone/>
              <a:defRPr/>
            </a:pPr>
            <a:r>
              <a:rPr lang="en-US" altLang="en-US" dirty="0" err="1">
                <a:ea typeface="ＭＳ Ｐゴシック" charset="-128"/>
              </a:rPr>
              <a:t>df</a:t>
            </a:r>
            <a:r>
              <a:rPr lang="en-US" altLang="en-US" baseline="-25000" dirty="0" err="1">
                <a:ea typeface="ＭＳ Ｐゴシック" charset="-128"/>
              </a:rPr>
              <a:t>Total</a:t>
            </a:r>
            <a:r>
              <a:rPr lang="en-US" altLang="en-US" dirty="0">
                <a:ea typeface="ＭＳ Ｐゴシック" charset="-128"/>
              </a:rPr>
              <a:t> = df</a:t>
            </a:r>
            <a:r>
              <a:rPr lang="en-US" altLang="en-US" baseline="-25000" dirty="0">
                <a:ea typeface="ＭＳ Ｐゴシック" charset="-128"/>
              </a:rPr>
              <a:t>1</a:t>
            </a:r>
            <a:r>
              <a:rPr lang="en-US" altLang="en-US" dirty="0">
                <a:ea typeface="ＭＳ Ｐゴシック" charset="-128"/>
              </a:rPr>
              <a:t> + df</a:t>
            </a:r>
            <a:r>
              <a:rPr lang="en-US" altLang="en-US" baseline="-25000" dirty="0">
                <a:ea typeface="ＭＳ Ｐゴシック" charset="-128"/>
              </a:rPr>
              <a:t>2</a:t>
            </a:r>
          </a:p>
          <a:p>
            <a:pPr marL="128016" lvl="1" indent="0">
              <a:buNone/>
              <a:defRPr/>
            </a:pPr>
            <a:r>
              <a:rPr lang="en-US" altLang="en-US" i="1" dirty="0">
                <a:ea typeface="ＭＳ Ｐゴシック" charset="-128"/>
              </a:rPr>
              <a:t>d </a:t>
            </a:r>
            <a:r>
              <a:rPr lang="en-US" altLang="en-US" dirty="0">
                <a:ea typeface="ＭＳ Ｐゴシック" charset="-128"/>
              </a:rPr>
              <a:t>= (M</a:t>
            </a:r>
            <a:r>
              <a:rPr lang="en-US" altLang="en-US" baseline="-25000" dirty="0">
                <a:ea typeface="ＭＳ Ｐゴシック" charset="-128"/>
              </a:rPr>
              <a:t>1</a:t>
            </a:r>
            <a:r>
              <a:rPr lang="en-US" altLang="en-US" dirty="0">
                <a:ea typeface="ＭＳ Ｐゴシック" charset="-128"/>
              </a:rPr>
              <a:t> – M</a:t>
            </a:r>
            <a:r>
              <a:rPr lang="en-US" altLang="en-US" baseline="-25000" dirty="0">
                <a:ea typeface="ＭＳ Ｐゴシック" charset="-128"/>
              </a:rPr>
              <a:t>2</a:t>
            </a:r>
            <a:r>
              <a:rPr lang="en-US" altLang="en-US" dirty="0">
                <a:ea typeface="ＭＳ Ｐゴシック" charset="-128"/>
              </a:rPr>
              <a:t>)/</a:t>
            </a:r>
            <a:r>
              <a:rPr lang="en-US" altLang="en-US" dirty="0" err="1">
                <a:ea typeface="ＭＳ Ｐゴシック" charset="-128"/>
              </a:rPr>
              <a:t>SD</a:t>
            </a:r>
            <a:r>
              <a:rPr lang="en-US" altLang="en-US" baseline="-25000" dirty="0" err="1">
                <a:ea typeface="ＭＳ Ｐゴシック" charset="-128"/>
              </a:rPr>
              <a:t>pooled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13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68" y="868680"/>
            <a:ext cx="6391275" cy="34480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4526280"/>
            <a:ext cx="8242935" cy="1077594"/>
          </a:xfrm>
        </p:spPr>
        <p:txBody>
          <a:bodyPr/>
          <a:lstStyle/>
          <a:p>
            <a:r>
              <a:rPr lang="en-US" dirty="0" smtClean="0"/>
              <a:t>t(18) = 4.165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09728" y="17913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rial"/>
              </a:rPr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184469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61356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Decide Whether to Reject the Null </a:t>
            </a:r>
            <a:r>
              <a:rPr lang="en-US" b="1" dirty="0" smtClean="0"/>
              <a:t>Hypothesis</a:t>
            </a:r>
          </a:p>
          <a:p>
            <a:pPr marL="0" indent="0" algn="ctr">
              <a:buNone/>
            </a:pPr>
            <a:r>
              <a:rPr lang="en-US" b="1" dirty="0" smtClean="0"/>
              <a:t>(Step 5)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Cutoff </a:t>
            </a:r>
            <a:r>
              <a:rPr lang="en-US" dirty="0"/>
              <a:t>score = 1.734</a:t>
            </a:r>
          </a:p>
          <a:p>
            <a:pPr marL="0" indent="0">
              <a:buNone/>
            </a:pPr>
            <a:r>
              <a:rPr lang="en-US" dirty="0"/>
              <a:t>t(18) = 4.165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Reject the Null!!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06" y="2079307"/>
            <a:ext cx="3541776" cy="27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3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472439" y="0"/>
            <a:ext cx="8242935" cy="611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/>
              <a:t>Outline</a:t>
            </a:r>
          </a:p>
          <a:p>
            <a:r>
              <a:rPr lang="en-US" dirty="0" smtClean="0"/>
              <a:t>Null </a:t>
            </a:r>
            <a:r>
              <a:rPr lang="en-US" dirty="0"/>
              <a:t>Hypothesis Significance Testing</a:t>
            </a:r>
          </a:p>
          <a:p>
            <a:pPr lvl="1"/>
            <a:r>
              <a:rPr lang="en-US" dirty="0" smtClean="0"/>
              <a:t>Statistical Significance</a:t>
            </a:r>
          </a:p>
          <a:p>
            <a:pPr lvl="1"/>
            <a:r>
              <a:rPr lang="en-US" dirty="0" smtClean="0"/>
              <a:t>Practical Significance</a:t>
            </a:r>
          </a:p>
          <a:p>
            <a:r>
              <a:rPr lang="en-US" dirty="0" smtClean="0"/>
              <a:t>Power</a:t>
            </a:r>
            <a:endParaRPr lang="en-US" dirty="0"/>
          </a:p>
          <a:p>
            <a:pPr lvl="1"/>
            <a:r>
              <a:rPr lang="en-US" dirty="0"/>
              <a:t>Sample Size</a:t>
            </a:r>
          </a:p>
          <a:p>
            <a:pPr lvl="1"/>
            <a:r>
              <a:rPr lang="en-US" dirty="0"/>
              <a:t>Effect Size</a:t>
            </a:r>
          </a:p>
          <a:p>
            <a:pPr lvl="1"/>
            <a:r>
              <a:rPr lang="en-US" dirty="0" smtClean="0"/>
              <a:t>Alpha</a:t>
            </a:r>
            <a:endParaRPr lang="en-US" dirty="0"/>
          </a:p>
          <a:p>
            <a:pPr lvl="1"/>
            <a:r>
              <a:rPr lang="en-US" dirty="0" smtClean="0"/>
              <a:t>One-tailed vs Two-tailed</a:t>
            </a:r>
            <a:endParaRPr lang="en-US" dirty="0"/>
          </a:p>
          <a:p>
            <a:r>
              <a:rPr lang="en-US" dirty="0" smtClean="0"/>
              <a:t>Decision Errors</a:t>
            </a:r>
          </a:p>
          <a:p>
            <a:r>
              <a:rPr lang="en-US" dirty="0" smtClean="0"/>
              <a:t>Statistical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8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Sig. (2-tailed) is the same as </a:t>
            </a:r>
            <a:r>
              <a:rPr lang="en-US" i="1" dirty="0" smtClean="0"/>
              <a:t>p</a:t>
            </a:r>
            <a:r>
              <a:rPr lang="en-US" dirty="0" smtClean="0"/>
              <a:t>–value for a two tailed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268" y="2596896"/>
            <a:ext cx="6391275" cy="3448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1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Arial"/>
              </a:rPr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258387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100584"/>
            <a:ext cx="8242935" cy="60899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b="1" dirty="0"/>
              <a:t>5 Steps of Hypothesis </a:t>
            </a:r>
            <a:r>
              <a:rPr lang="en-US" sz="4300" b="1" dirty="0" smtClean="0"/>
              <a:t>Testing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</a:t>
            </a:r>
            <a:r>
              <a:rPr lang="en-US" dirty="0"/>
              <a:t>the Null Hypothesis and Research Hypothesis about the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Characteristics of the Comparison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Cutoff Sample Score on Comparison Distribution where Null Hypothesis Should be Rejected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Your Sample’s Score on the Comparison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Whether to Reject the Null Hypothesis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**Save room for a Step 0 and a Step 5.5**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2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Practical Significance</a:t>
            </a:r>
          </a:p>
          <a:p>
            <a:pPr marL="0" indent="0" algn="ctr">
              <a:buNone/>
            </a:pPr>
            <a:r>
              <a:rPr lang="en-US" b="1" dirty="0" smtClean="0"/>
              <a:t>(Step 5.5)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Effect size: The distance between the means of the two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14" y="3086100"/>
            <a:ext cx="4672584" cy="2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8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700" b="1" dirty="0"/>
              <a:t>Effect Size for </a:t>
            </a:r>
            <a:r>
              <a:rPr lang="en-US" sz="4700" b="1" dirty="0" smtClean="0"/>
              <a:t>t-Test </a:t>
            </a:r>
            <a:r>
              <a:rPr lang="en-US" sz="4700" b="1" dirty="0"/>
              <a:t>for </a:t>
            </a:r>
            <a:r>
              <a:rPr lang="en-US" sz="4700" b="1" dirty="0" smtClean="0"/>
              <a:t>Independent Means</a:t>
            </a:r>
          </a:p>
          <a:p>
            <a:pPr marL="0" indent="0" algn="ctr">
              <a:buNone/>
            </a:pPr>
            <a:endParaRPr lang="en-US" dirty="0"/>
          </a:p>
          <a:p>
            <a:pPr marL="90488" lvl="0" indent="-90488" algn="ctr" defTabSz="9144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altLang="en-US" sz="4800" u="sng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Cohen’s </a:t>
            </a:r>
            <a:r>
              <a:rPr lang="en-US" altLang="en-US" sz="4800" i="1" u="sng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d</a:t>
            </a:r>
            <a:endParaRPr lang="en-US" altLang="en-US" sz="4800" u="sng" dirty="0">
              <a:solidFill>
                <a:prstClr val="black"/>
              </a:solidFill>
              <a:latin typeface="Tw Cen MT" panose="020B0602020104020603"/>
              <a:ea typeface="ＭＳ Ｐゴシック" panose="020B0600070205080204" pitchFamily="34" charset="-128"/>
            </a:endParaRPr>
          </a:p>
          <a:p>
            <a:pPr marL="128588" lvl="1" indent="0" defTabSz="9144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1CADE4"/>
              </a:buClr>
              <a:buNone/>
            </a:pPr>
            <a:endParaRPr lang="en-US" altLang="en-US" sz="4400" i="1" dirty="0" smtClean="0">
              <a:solidFill>
                <a:prstClr val="black"/>
              </a:solidFill>
              <a:latin typeface="Tw Cen MT" panose="020B0602020104020603"/>
              <a:ea typeface="ＭＳ Ｐゴシック" panose="020B0600070205080204" pitchFamily="34" charset="-128"/>
            </a:endParaRPr>
          </a:p>
          <a:p>
            <a:pPr marL="128588" lvl="1" indent="0" defTabSz="9144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1CADE4"/>
              </a:buClr>
              <a:buNone/>
            </a:pPr>
            <a:r>
              <a:rPr lang="en-US" altLang="en-US" sz="4400" i="1" dirty="0" smtClean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d </a:t>
            </a:r>
            <a:r>
              <a:rPr lang="en-US" altLang="en-US" sz="44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= (M</a:t>
            </a:r>
            <a:r>
              <a:rPr lang="en-US" altLang="en-US" sz="4400" baseline="-250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1</a:t>
            </a:r>
            <a:r>
              <a:rPr lang="en-US" altLang="en-US" sz="44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 – M</a:t>
            </a:r>
            <a:r>
              <a:rPr lang="en-US" altLang="en-US" sz="4400" baseline="-250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2</a:t>
            </a:r>
            <a:r>
              <a:rPr lang="en-US" altLang="en-US" sz="44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)/</a:t>
            </a:r>
            <a:r>
              <a:rPr lang="en-US" altLang="en-US" sz="4400" dirty="0" err="1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SD</a:t>
            </a:r>
            <a:r>
              <a:rPr lang="en-US" altLang="en-US" sz="4400" baseline="-25000" dirty="0" err="1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pooled</a:t>
            </a:r>
            <a:endParaRPr lang="en-US" altLang="en-US" sz="4400" baseline="-25000" dirty="0">
              <a:solidFill>
                <a:prstClr val="black"/>
              </a:solidFill>
              <a:latin typeface="Tw Cen MT" panose="020B0602020104020603"/>
              <a:ea typeface="ＭＳ Ｐゴシック" panose="020B0600070205080204" pitchFamily="34" charset="-128"/>
            </a:endParaRPr>
          </a:p>
          <a:p>
            <a:pPr marL="447675" lvl="2" indent="-136525" defTabSz="9144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1CADE4"/>
              </a:buClr>
              <a:buFont typeface="Wingdings 3" panose="05040102010807070707" pitchFamily="18" charset="2"/>
              <a:buChar char=""/>
            </a:pPr>
            <a:r>
              <a:rPr lang="en-US" altLang="en-US" sz="3200" i="1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d </a:t>
            </a:r>
            <a:r>
              <a:rPr lang="en-US" altLang="en-US" sz="32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= Cohen’s </a:t>
            </a:r>
            <a:r>
              <a:rPr lang="en-US" altLang="en-US" sz="3200" i="1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d </a:t>
            </a:r>
            <a:r>
              <a:rPr lang="en-US" altLang="en-US" sz="32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(effect size)</a:t>
            </a:r>
          </a:p>
          <a:p>
            <a:pPr marL="447675" lvl="2" indent="-136525" defTabSz="9144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1CADE4"/>
              </a:buClr>
              <a:buFont typeface="Wingdings 3" panose="05040102010807070707" pitchFamily="18" charset="2"/>
              <a:buChar char=""/>
            </a:pPr>
            <a:r>
              <a:rPr lang="en-US" altLang="en-US" sz="32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M</a:t>
            </a:r>
            <a:r>
              <a:rPr lang="en-US" altLang="en-US" sz="3200" baseline="-250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1</a:t>
            </a:r>
            <a:r>
              <a:rPr lang="en-US" altLang="en-US" sz="32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 = mean of sample 1</a:t>
            </a:r>
          </a:p>
          <a:p>
            <a:pPr marL="447675" lvl="2" indent="-136525" defTabSz="9144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1CADE4"/>
              </a:buClr>
              <a:buFont typeface="Wingdings 3" panose="05040102010807070707" pitchFamily="18" charset="2"/>
              <a:buChar char=""/>
            </a:pPr>
            <a:r>
              <a:rPr lang="en-US" altLang="en-US" sz="32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M</a:t>
            </a:r>
            <a:r>
              <a:rPr lang="en-US" altLang="en-US" sz="3200" baseline="-250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2</a:t>
            </a:r>
            <a:r>
              <a:rPr lang="en-US" altLang="en-US" sz="32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 = mean of sample 2</a:t>
            </a:r>
          </a:p>
          <a:p>
            <a:pPr marL="447675" lvl="2" indent="-136525" defTabSz="91440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1CADE4"/>
              </a:buClr>
              <a:buFont typeface="Wingdings 3" panose="05040102010807070707" pitchFamily="18" charset="2"/>
              <a:buChar char=""/>
            </a:pPr>
            <a:r>
              <a:rPr lang="en-US" altLang="en-US" sz="3200" dirty="0" err="1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SD</a:t>
            </a:r>
            <a:r>
              <a:rPr lang="en-US" altLang="en-US" sz="3200" baseline="-25000" dirty="0" err="1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pooled</a:t>
            </a:r>
            <a:r>
              <a:rPr lang="en-US" altLang="en-US" sz="3200" baseline="-250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solidFill>
                  <a:prstClr val="black"/>
                </a:solidFill>
                <a:latin typeface="Tw Cen MT" panose="020B0602020104020603"/>
                <a:ea typeface="ＭＳ Ｐゴシック" panose="020B0600070205080204" pitchFamily="34" charset="-128"/>
              </a:rPr>
              <a:t>= pooled estimate of the population’s standard deviation</a:t>
            </a:r>
            <a:endParaRPr lang="en-US" altLang="en-US" sz="3200" i="1" dirty="0">
              <a:solidFill>
                <a:prstClr val="black"/>
              </a:solidFill>
              <a:latin typeface="Tw Cen MT" panose="020B0602020104020603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 = 1.86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78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b="1" dirty="0" smtClean="0"/>
              <a:t>Power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ability to detect an effect if there really is an effect.</a:t>
            </a:r>
          </a:p>
          <a:p>
            <a:r>
              <a:rPr lang="en-US" dirty="0" smtClean="0"/>
              <a:t>80-100%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Power is influenced by:</a:t>
            </a:r>
          </a:p>
          <a:p>
            <a:r>
              <a:rPr lang="en-US" dirty="0" smtClean="0"/>
              <a:t>Sample size</a:t>
            </a:r>
          </a:p>
          <a:p>
            <a:r>
              <a:rPr lang="en-US" dirty="0" smtClean="0"/>
              <a:t>Effect Size</a:t>
            </a:r>
          </a:p>
          <a:p>
            <a:r>
              <a:rPr lang="en-US" dirty="0" smtClean="0"/>
              <a:t>Alpha (Significance level)</a:t>
            </a:r>
          </a:p>
          <a:p>
            <a:r>
              <a:rPr lang="en-US" dirty="0" smtClean="0"/>
              <a:t>One-tailed vs Two-tailed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14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6199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How to Increase Power? </a:t>
            </a:r>
            <a:endParaRPr lang="en-US" sz="4000" b="1" dirty="0" smtClean="0"/>
          </a:p>
          <a:p>
            <a:pPr marL="0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Increase sample size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Increase effect size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***Do not change significance level or choose test type (One-tailed vs Two-tailed) to increase power!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15" y="1161288"/>
            <a:ext cx="2740030" cy="28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Decision Errors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you make an incorrect decision in hypothesis testing</a:t>
            </a:r>
          </a:p>
          <a:p>
            <a:endParaRPr lang="en-US" dirty="0" smtClean="0"/>
          </a:p>
          <a:p>
            <a:r>
              <a:rPr lang="en-US" dirty="0" smtClean="0"/>
              <a:t>E.g</a:t>
            </a:r>
            <a:r>
              <a:rPr lang="en-US" dirty="0"/>
              <a:t>., </a:t>
            </a:r>
            <a:r>
              <a:rPr lang="en-US" dirty="0" smtClean="0"/>
              <a:t>Rejecting </a:t>
            </a:r>
            <a:r>
              <a:rPr lang="en-US" dirty="0"/>
              <a:t>the null hypothesis when you should </a:t>
            </a:r>
            <a:r>
              <a:rPr lang="en-US" dirty="0" smtClean="0"/>
              <a:t>not</a:t>
            </a:r>
          </a:p>
          <a:p>
            <a:endParaRPr lang="en-US" dirty="0"/>
          </a:p>
          <a:p>
            <a:r>
              <a:rPr lang="en-US" dirty="0" smtClean="0"/>
              <a:t>Even if you do everything right, there is still a 5% chance of making an error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66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b="1" dirty="0"/>
              <a:t>Type I </a:t>
            </a:r>
            <a:r>
              <a:rPr lang="en-US" sz="4300" b="1" dirty="0" smtClean="0"/>
              <a:t>Error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Reject the null hypothesis when it is in fact true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Conclude that the study supports the research hypothesis when it is false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could, by chance, happen to sample an especially happy group of people</a:t>
            </a:r>
          </a:p>
          <a:p>
            <a:pPr lvl="1"/>
            <a:r>
              <a:rPr lang="en-US" dirty="0"/>
              <a:t>Based on the results of our study, we reject the null hypothesis even though we should not have</a:t>
            </a:r>
          </a:p>
        </p:txBody>
      </p:sp>
    </p:spTree>
    <p:extLst>
      <p:ext uri="{BB962C8B-B14F-4D97-AF65-F5344CB8AC3E}">
        <p14:creationId xmlns:p14="http://schemas.microsoft.com/office/powerpoint/2010/main" val="653788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Type II Error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rejecting the null hypothesis when it is in fact false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Conclude that the results of the study are inconclusive when the research hypothesis is true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5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b="1" dirty="0" smtClean="0"/>
              <a:t>Decision Errors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Trade-off between Type I and Type II </a:t>
            </a:r>
            <a:r>
              <a:rPr lang="en-US" dirty="0" smtClean="0"/>
              <a:t>Errors: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make your significance level more strict (e.g., p &lt; .001), you are less likely to make a _________ Error but more likely to make a ______ Error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make your significance level more lenient (e.g., p &lt; .10), you are less likely to make a _____ Error but more likely to make a _____ Error.</a:t>
            </a:r>
          </a:p>
        </p:txBody>
      </p:sp>
    </p:spTree>
    <p:extLst>
      <p:ext uri="{BB962C8B-B14F-4D97-AF65-F5344CB8AC3E}">
        <p14:creationId xmlns:p14="http://schemas.microsoft.com/office/powerpoint/2010/main" val="109734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b="1" dirty="0">
                <a:ea typeface="+mn-lt"/>
                <a:cs typeface="+mn-lt"/>
              </a:rPr>
              <a:t>Two Types of Statistics</a:t>
            </a:r>
            <a:endParaRPr lang="en-US" sz="4300" b="1" dirty="0">
              <a:cs typeface="Calibri"/>
            </a:endParaRPr>
          </a:p>
          <a:p>
            <a:pPr marL="457200" indent="-457200"/>
            <a:endParaRPr lang="en-US" i="1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ea typeface="+mn-lt"/>
                <a:cs typeface="+mn-lt"/>
              </a:rPr>
              <a:t>Descriptive</a:t>
            </a:r>
            <a:endParaRPr lang="en-US" b="1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Middle of the Distribution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ea typeface="+mn-lt"/>
                <a:cs typeface="+mn-lt"/>
              </a:rPr>
              <a:t>Mean, Median, and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Spread of the Distribution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ea typeface="+mn-lt"/>
                <a:cs typeface="+mn-lt"/>
              </a:rPr>
              <a:t>Variance and Standard Deviation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Shape of the Distribution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ea typeface="+mn-lt"/>
                <a:cs typeface="+mn-lt"/>
              </a:rPr>
              <a:t>Normal, Skewness, Kurtosis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ea typeface="+mn-lt"/>
              <a:cs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ea typeface="+mn-lt"/>
                <a:cs typeface="+mn-lt"/>
              </a:rPr>
              <a:t>Inferential</a:t>
            </a:r>
            <a:endParaRPr lang="en-US" b="1" dirty="0"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+mn-lt"/>
                <a:cs typeface="+mn-lt"/>
              </a:rPr>
              <a:t>Null Hypothesis Significance Testing</a:t>
            </a:r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665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Decision Errors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Researchers usually make a compromise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Standard significance levels</a:t>
            </a:r>
          </a:p>
          <a:p>
            <a:r>
              <a:rPr lang="en-US" dirty="0"/>
              <a:t>p &lt; .05</a:t>
            </a:r>
          </a:p>
          <a:p>
            <a:r>
              <a:rPr lang="en-US" dirty="0"/>
              <a:t>p &lt; .01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928" y="1987101"/>
            <a:ext cx="2681653" cy="38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1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Statistical Models</a:t>
            </a:r>
          </a:p>
          <a:p>
            <a:pPr marL="0" indent="0" algn="ctr">
              <a:buNone/>
            </a:pPr>
            <a:r>
              <a:rPr lang="en-US" b="1" dirty="0" smtClean="0"/>
              <a:t>(See Handout)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Categorical Variables</a:t>
            </a:r>
          </a:p>
          <a:p>
            <a:endParaRPr lang="en-US" dirty="0"/>
          </a:p>
          <a:p>
            <a:r>
              <a:rPr lang="en-US" dirty="0" smtClean="0"/>
              <a:t>Dichotomous </a:t>
            </a:r>
            <a:r>
              <a:rPr lang="en-US" dirty="0"/>
              <a:t>Variables</a:t>
            </a:r>
          </a:p>
          <a:p>
            <a:endParaRPr lang="en-US" dirty="0"/>
          </a:p>
          <a:p>
            <a:r>
              <a:rPr lang="en-US" dirty="0" smtClean="0"/>
              <a:t>Continuous </a:t>
            </a:r>
            <a:r>
              <a:rPr lang="en-US" dirty="0"/>
              <a:t>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74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Statistical Models</a:t>
            </a:r>
          </a:p>
          <a:p>
            <a:pPr marL="0" indent="0" algn="ctr">
              <a:buNone/>
            </a:pPr>
            <a:r>
              <a:rPr lang="en-US" b="1" dirty="0" smtClean="0"/>
              <a:t>(See Handout)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Independent Variables</a:t>
            </a:r>
          </a:p>
          <a:p>
            <a:endParaRPr lang="en-US" dirty="0"/>
          </a:p>
          <a:p>
            <a:r>
              <a:rPr lang="en-US" dirty="0" smtClean="0"/>
              <a:t>Dependent </a:t>
            </a:r>
            <a:r>
              <a:rPr lang="en-US" dirty="0"/>
              <a:t>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7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Statistical Models</a:t>
            </a:r>
          </a:p>
          <a:p>
            <a:pPr marL="0" indent="0" algn="ctr">
              <a:buNone/>
            </a:pPr>
            <a:r>
              <a:rPr lang="en-US" b="1" dirty="0" smtClean="0"/>
              <a:t>(See Handout)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Categorical Variables</a:t>
            </a:r>
          </a:p>
          <a:p>
            <a:endParaRPr lang="en-US" dirty="0"/>
          </a:p>
          <a:p>
            <a:r>
              <a:rPr lang="en-US" dirty="0" smtClean="0"/>
              <a:t>Dichotomous </a:t>
            </a:r>
            <a:r>
              <a:rPr lang="en-US" dirty="0"/>
              <a:t>Variables</a:t>
            </a:r>
          </a:p>
          <a:p>
            <a:endParaRPr lang="en-US" dirty="0"/>
          </a:p>
          <a:p>
            <a:r>
              <a:rPr lang="en-US" dirty="0" smtClean="0"/>
              <a:t>Continuous </a:t>
            </a:r>
            <a:r>
              <a:rPr lang="en-US" dirty="0"/>
              <a:t>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48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Types of Hypotheses</a:t>
            </a:r>
          </a:p>
          <a:p>
            <a:pPr marL="0" indent="0" algn="ctr">
              <a:buNone/>
            </a:pPr>
            <a:r>
              <a:rPr lang="en-US" b="1" dirty="0" smtClean="0"/>
              <a:t>(See Handout)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Are there differences between groups?</a:t>
            </a:r>
          </a:p>
          <a:p>
            <a:endParaRPr lang="en-US" dirty="0"/>
          </a:p>
          <a:p>
            <a:r>
              <a:rPr lang="en-US" dirty="0" smtClean="0"/>
              <a:t>Do the IVs predict the DVs?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Does my data fit the model?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43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175000" y="809625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Thank You.</a:t>
            </a:r>
            <a:endParaRPr lang="en-US" sz="8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367024" y="4561483"/>
            <a:ext cx="5540374" cy="15398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Lee Bedford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and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Mehri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Mizaeirafe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https://coe.unt.edu/research/research-consulting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COE-ORC@unt.edu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bg1"/>
                </a:solidFill>
                <a:latin typeface="Arial"/>
                <a:cs typeface="Arial"/>
              </a:rPr>
              <a:t>(940) 565-4414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80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Normal </a:t>
            </a:r>
            <a:r>
              <a:rPr lang="en-US" sz="4000" b="1" dirty="0" smtClean="0"/>
              <a:t>Curve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/>
              <a:t>variables psychologists study have distributions that are approximately normal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Characteristics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Unimodal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Symmetrical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Bell-shaped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836" y="3352684"/>
            <a:ext cx="5172538" cy="19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Normal </a:t>
            </a:r>
            <a:r>
              <a:rPr lang="en-US" sz="4000" b="1" dirty="0" smtClean="0"/>
              <a:t>Curve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Shape of normal curve is standard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can estimate the percentage of scores above or below a particular point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54" y="3721445"/>
            <a:ext cx="4078504" cy="23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146304"/>
            <a:ext cx="8242935" cy="54575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5200" b="1" dirty="0"/>
              <a:t>Logic of Hypothesis </a:t>
            </a:r>
            <a:r>
              <a:rPr lang="en-US" sz="5200" b="1" dirty="0" smtClean="0"/>
              <a:t>Testing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500" dirty="0"/>
              <a:t>Hypothesis T</a:t>
            </a:r>
            <a:r>
              <a:rPr lang="en-US" sz="3500" dirty="0" smtClean="0"/>
              <a:t>esting </a:t>
            </a:r>
          </a:p>
          <a:p>
            <a:r>
              <a:rPr lang="en-US" sz="3500" dirty="0" smtClean="0"/>
              <a:t>A </a:t>
            </a:r>
            <a:r>
              <a:rPr lang="en-US" sz="3500" dirty="0"/>
              <a:t>systematic procedure for deciding whether the results of a study (using a sample) support a particular theory (and applies to a certain population)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 smtClean="0"/>
              <a:t>Theory</a:t>
            </a:r>
            <a:endParaRPr lang="en-US" sz="3500" dirty="0"/>
          </a:p>
          <a:p>
            <a:pPr lvl="1"/>
            <a:r>
              <a:rPr lang="en-US" sz="3100" dirty="0"/>
              <a:t>More general set of principles that explain one or more facts, relationships, or events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 smtClean="0"/>
              <a:t>Hypothesis</a:t>
            </a:r>
            <a:endParaRPr lang="en-US" sz="3500" dirty="0"/>
          </a:p>
          <a:p>
            <a:pPr lvl="1"/>
            <a:r>
              <a:rPr lang="en-US" sz="3100" dirty="0" smtClean="0"/>
              <a:t>Specific </a:t>
            </a:r>
            <a:r>
              <a:rPr lang="en-US" sz="3100" dirty="0"/>
              <a:t>prediction that is tested in a study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6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0"/>
            <a:ext cx="8242935" cy="560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Logic of Hypothesis </a:t>
            </a:r>
            <a:r>
              <a:rPr lang="en-US" sz="4000" b="1" dirty="0" smtClean="0"/>
              <a:t>Testing</a:t>
            </a:r>
          </a:p>
          <a:p>
            <a:pPr marL="0" indent="0">
              <a:buNone/>
            </a:pPr>
            <a:r>
              <a:rPr lang="en-US" dirty="0"/>
              <a:t>Hypothesis testing works by calculating the probability that the result we get is due to chance</a:t>
            </a:r>
          </a:p>
          <a:p>
            <a:r>
              <a:rPr lang="en-US" dirty="0"/>
              <a:t>If this probability is very low, we:</a:t>
            </a:r>
          </a:p>
          <a:p>
            <a:pPr lvl="1"/>
            <a:r>
              <a:rPr lang="en-US" dirty="0"/>
              <a:t>Reject the idea that our “experiment” had no effect (reject the null hypothesis)</a:t>
            </a:r>
          </a:p>
          <a:p>
            <a:r>
              <a:rPr lang="en-US" dirty="0"/>
              <a:t>If this probability is very high, we:</a:t>
            </a:r>
          </a:p>
          <a:p>
            <a:pPr lvl="1"/>
            <a:r>
              <a:rPr lang="en-US" dirty="0"/>
              <a:t>Fail to reject the idea that our “experiment” had no effect (fail to reject the null hypothesis)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2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100584"/>
            <a:ext cx="8242935" cy="60899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b="1" dirty="0"/>
              <a:t>5 Steps of Hypothesis </a:t>
            </a:r>
            <a:r>
              <a:rPr lang="en-US" sz="4300" b="1" dirty="0" smtClean="0"/>
              <a:t>Testing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State </a:t>
            </a:r>
            <a:r>
              <a:rPr lang="en-US" dirty="0"/>
              <a:t>the Null Hypothesis and Research Hypothesis about the populations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Characteristics of the Comparison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the Cutoff Sample Score on Comparison Distribution where Null Hypothesis Should be Rejected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Determine Your Sample’s Score on the Comparison 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Decide Whether to Reject the Null Hypothesis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**Save room for a Step 0 and a Step 5.5**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0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2439" y="64008"/>
            <a:ext cx="8242935" cy="6236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Example</a:t>
            </a:r>
          </a:p>
          <a:p>
            <a:pPr marL="0" indent="0">
              <a:buNone/>
            </a:pPr>
            <a:r>
              <a:rPr lang="en-US" dirty="0" smtClean="0"/>
              <a:t>Theory</a:t>
            </a:r>
            <a:r>
              <a:rPr lang="en-US" dirty="0"/>
              <a:t>: </a:t>
            </a:r>
            <a:r>
              <a:rPr lang="en-US" dirty="0" smtClean="0"/>
              <a:t>Watching </a:t>
            </a:r>
            <a:r>
              <a:rPr lang="en-US" dirty="0"/>
              <a:t>Parks and Recreation increases happiness.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Hypothesis: People </a:t>
            </a:r>
            <a:r>
              <a:rPr lang="en-US" dirty="0"/>
              <a:t>who watch Parks and Rec for 30 minutes per day are happier </a:t>
            </a:r>
            <a:r>
              <a:rPr lang="en-US" dirty="0" smtClean="0"/>
              <a:t>than people who do not watch Parks and Rec.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83" y="1728216"/>
            <a:ext cx="4595446" cy="25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4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139A29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BA91CEFF99884DB83E9F3152CDBB14" ma:contentTypeVersion="2" ma:contentTypeDescription="Create a new document." ma:contentTypeScope="" ma:versionID="8fb5c247a8207d3afeb903d5101d0474">
  <xsd:schema xmlns:xsd="http://www.w3.org/2001/XMLSchema" xmlns:xs="http://www.w3.org/2001/XMLSchema" xmlns:p="http://schemas.microsoft.com/office/2006/metadata/properties" xmlns:ns2="f269c48a-a9cd-4257-a094-245027e4ea50" targetNamespace="http://schemas.microsoft.com/office/2006/metadata/properties" ma:root="true" ma:fieldsID="8d7f61f7bc09e6d40a34a23f9cc55e59" ns2:_="">
    <xsd:import namespace="f269c48a-a9cd-4257-a094-245027e4e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9c48a-a9cd-4257-a094-245027e4e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776CB3-547B-455E-B542-60EE1D76C74E}">
  <ds:schemaRefs>
    <ds:schemaRef ds:uri="f269c48a-a9cd-4257-a094-245027e4ea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A23393-5182-4FD3-B08F-CBE11322FA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59D7F-1858-4C96-B2CC-292B91030A6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f269c48a-a9cd-4257-a094-245027e4ea50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109</TotalTime>
  <Words>1201</Words>
  <Application>Microsoft Office PowerPoint</Application>
  <PresentationFormat>Letter Paper (8.5x11 in)</PresentationFormat>
  <Paragraphs>258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Calibri</vt:lpstr>
      <vt:lpstr>Courier New</vt:lpstr>
      <vt:lpstr>Tw Cen MT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Young, Kit</dc:creator>
  <cp:lastModifiedBy>Bedford, Lee</cp:lastModifiedBy>
  <cp:revision>16</cp:revision>
  <cp:lastPrinted>2016-06-30T15:44:07Z</cp:lastPrinted>
  <dcterms:created xsi:type="dcterms:W3CDTF">2010-11-22T21:44:58Z</dcterms:created>
  <dcterms:modified xsi:type="dcterms:W3CDTF">2019-10-16T19:19:27Z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0x01010082BA91CEFF99884DB83E9F3152CDBB14</vt:lpwstr>
  </property>
</Properties>
</file>